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
  </p:notesMasterIdLst>
  <p:sldIdLst>
    <p:sldId id="256" r:id="rId2"/>
    <p:sldId id="261" r:id="rId3"/>
    <p:sldId id="262" r:id="rId4"/>
    <p:sldId id="263" r:id="rId5"/>
    <p:sldId id="264" r:id="rId6"/>
    <p:sldId id="265" r:id="rId7"/>
    <p:sldId id="266" r:id="rId8"/>
  </p:sldIdLst>
  <p:sldSz cx="12192000" cy="6858000"/>
  <p:notesSz cx="6858000" cy="9144000"/>
  <p:defaultTextStyle>
    <a:defPPr>
      <a:defRPr lang="sr-Latn-R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89" autoAdjust="0"/>
    <p:restoredTop sz="74213" autoAdjust="0"/>
  </p:normalViewPr>
  <p:slideViewPr>
    <p:cSldViewPr snapToGrid="0">
      <p:cViewPr varScale="1">
        <p:scale>
          <a:sx n="87" d="100"/>
          <a:sy n="87" d="100"/>
        </p:scale>
        <p:origin x="956" y="60"/>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122" d="100"/>
          <a:sy n="122" d="100"/>
        </p:scale>
        <p:origin x="3952" y="6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hr-H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C027FDF-D9AC-4497-8AF1-9347ACD4697E}" type="datetimeFigureOut">
              <a:rPr lang="hr-HR" smtClean="0"/>
              <a:t>19.5.2025.</a:t>
            </a:fld>
            <a:endParaRPr lang="hr-H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hr-H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r-H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hr-H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0A064B2-EFF6-4760-BE09-0DEDA56827BE}" type="slidenum">
              <a:rPr lang="hr-HR" smtClean="0"/>
              <a:t>‹#›</a:t>
            </a:fld>
            <a:endParaRPr lang="hr-HR"/>
          </a:p>
        </p:txBody>
      </p:sp>
    </p:spTree>
    <p:extLst>
      <p:ext uri="{BB962C8B-B14F-4D97-AF65-F5344CB8AC3E}">
        <p14:creationId xmlns:p14="http://schemas.microsoft.com/office/powerpoint/2010/main" val="12185929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git-scm.com/book/en/v2/Getting-Started-About-Version-Control" TargetMode="External"/><Relationship Id="rId2" Type="http://schemas.openxmlformats.org/officeDocument/2006/relationships/slide" Target="../slides/slide2.xml"/><Relationship Id="rId1" Type="http://schemas.openxmlformats.org/officeDocument/2006/relationships/notesMaster" Target="../notesMasters/notesMaster1.xml"/><Relationship Id="rId4" Type="http://schemas.openxmlformats.org/officeDocument/2006/relationships/hyperlink" Target="https://lab.github.com/" TargetMode="Externa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docs.github.com/en/get-started/quickstart/set-up-git"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git-scm.com/docs/gitignore"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education.github.com/git-cheat-sheet-education.pdf"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docs.github.com/en/get-started/quickstart/hello-world" TargetMode="External"/><Relationship Id="rId2" Type="http://schemas.openxmlformats.org/officeDocument/2006/relationships/slide" Target="../slides/slide6.xml"/><Relationship Id="rId1" Type="http://schemas.openxmlformats.org/officeDocument/2006/relationships/notesMaster" Target="../notesMasters/notesMaster1.xml"/><Relationship Id="rId4" Type="http://schemas.openxmlformats.org/officeDocument/2006/relationships/hyperlink" Target="https://git-scm.com/docs/git-clone"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b="1" dirty="0"/>
              <a:t>Teacher Notes:</a:t>
            </a:r>
            <a:endParaRPr lang="en-US" dirty="0"/>
          </a:p>
          <a:p>
            <a:pPr>
              <a:buFont typeface="Arial" panose="020B0604020202020204" pitchFamily="34" charset="0"/>
              <a:buChar char="•"/>
            </a:pPr>
            <a:r>
              <a:rPr lang="en-US" dirty="0"/>
              <a:t>Explain what version control is and why it matters for both solo and team projects.</a:t>
            </a:r>
          </a:p>
          <a:p>
            <a:pPr>
              <a:buFont typeface="Arial" panose="020B0604020202020204" pitchFamily="34" charset="0"/>
              <a:buChar char="•"/>
            </a:pPr>
            <a:r>
              <a:rPr lang="en-US" dirty="0"/>
              <a:t>Demonstrate the “snapshot” model: how Git stores commits as a directed graph of snapshots, not diffs.</a:t>
            </a:r>
          </a:p>
          <a:p>
            <a:pPr>
              <a:buFont typeface="Arial" panose="020B0604020202020204" pitchFamily="34" charset="0"/>
              <a:buChar char="•"/>
            </a:pPr>
            <a:r>
              <a:rPr lang="en-US" dirty="0"/>
              <a:t>Show a quick comparison of editing a file locally vs. committing changes to illustrate safe experimentation.</a:t>
            </a:r>
          </a:p>
          <a:p>
            <a:pPr>
              <a:buNone/>
            </a:pPr>
            <a:r>
              <a:rPr lang="en-US" b="1" dirty="0"/>
              <a:t>Resources:</a:t>
            </a:r>
            <a:endParaRPr lang="en-US" dirty="0"/>
          </a:p>
          <a:p>
            <a:pPr>
              <a:buFont typeface="Arial" panose="020B0604020202020204" pitchFamily="34" charset="0"/>
              <a:buChar char="•"/>
            </a:pPr>
            <a:r>
              <a:rPr lang="en-US" dirty="0"/>
              <a:t>Official Git Documentation – </a:t>
            </a:r>
            <a:r>
              <a:rPr lang="en-US" dirty="0">
                <a:hlinkClick r:id="rId3"/>
              </a:rPr>
              <a:t>What is Version Control?</a:t>
            </a:r>
            <a:endParaRPr lang="en-US" dirty="0"/>
          </a:p>
          <a:p>
            <a:pPr>
              <a:buFont typeface="Arial" panose="020B0604020202020204" pitchFamily="34" charset="0"/>
              <a:buChar char="•"/>
            </a:pPr>
            <a:r>
              <a:rPr lang="en-US" dirty="0"/>
              <a:t>GitHub Learning Lab – </a:t>
            </a:r>
            <a:r>
              <a:rPr lang="en-US" dirty="0">
                <a:hlinkClick r:id="rId4"/>
              </a:rPr>
              <a:t>Introduction to Git</a:t>
            </a:r>
            <a:endParaRPr lang="en-US" dirty="0"/>
          </a:p>
          <a:p>
            <a:pPr>
              <a:buNone/>
            </a:pPr>
            <a:r>
              <a:rPr lang="en-US" b="1" dirty="0"/>
              <a:t>Additional Reading:</a:t>
            </a:r>
            <a:endParaRPr lang="en-US" dirty="0"/>
          </a:p>
          <a:p>
            <a:pPr>
              <a:buFont typeface="Arial" panose="020B0604020202020204" pitchFamily="34" charset="0"/>
              <a:buChar char="•"/>
            </a:pPr>
            <a:r>
              <a:rPr lang="en-US" i="1" dirty="0"/>
              <a:t>Pro Git</a:t>
            </a:r>
            <a:r>
              <a:rPr lang="en-US" dirty="0"/>
              <a:t> by Scott Chacon and Ben Straub (Chapters 1–2)</a:t>
            </a:r>
          </a:p>
          <a:p>
            <a:pPr>
              <a:buFont typeface="Arial" panose="020B0604020202020204" pitchFamily="34" charset="0"/>
              <a:buChar char="•"/>
            </a:pPr>
            <a:r>
              <a:rPr lang="en-US" i="1" dirty="0"/>
              <a:t>Version Control with Git</a:t>
            </a:r>
            <a:r>
              <a:rPr lang="en-US" dirty="0"/>
              <a:t> by Jon </a:t>
            </a:r>
            <a:r>
              <a:rPr lang="en-US" dirty="0" err="1"/>
              <a:t>Loeliger</a:t>
            </a:r>
            <a:r>
              <a:rPr lang="en-US" dirty="0"/>
              <a:t> and Matthew McCullough</a:t>
            </a:r>
          </a:p>
          <a:p>
            <a:endParaRPr lang="hr-HR" dirty="0"/>
          </a:p>
        </p:txBody>
      </p:sp>
      <p:sp>
        <p:nvSpPr>
          <p:cNvPr id="4" name="Slide Number Placeholder 3"/>
          <p:cNvSpPr>
            <a:spLocks noGrp="1"/>
          </p:cNvSpPr>
          <p:nvPr>
            <p:ph type="sldNum" sz="quarter" idx="5"/>
          </p:nvPr>
        </p:nvSpPr>
        <p:spPr/>
        <p:txBody>
          <a:bodyPr/>
          <a:lstStyle/>
          <a:p>
            <a:fld id="{90A064B2-EFF6-4760-BE09-0DEDA56827BE}" type="slidenum">
              <a:rPr lang="hr-HR" smtClean="0"/>
              <a:t>2</a:t>
            </a:fld>
            <a:endParaRPr lang="hr-HR"/>
          </a:p>
        </p:txBody>
      </p:sp>
    </p:spTree>
    <p:extLst>
      <p:ext uri="{BB962C8B-B14F-4D97-AF65-F5344CB8AC3E}">
        <p14:creationId xmlns:p14="http://schemas.microsoft.com/office/powerpoint/2010/main" val="32769453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b="1" dirty="0"/>
              <a:t>Teacher Notes:</a:t>
            </a:r>
            <a:endParaRPr lang="en-US" dirty="0"/>
          </a:p>
          <a:p>
            <a:pPr>
              <a:buFont typeface="Arial" panose="020B0604020202020204" pitchFamily="34" charset="0"/>
              <a:buChar char="•"/>
            </a:pPr>
            <a:r>
              <a:rPr lang="en-US" dirty="0"/>
              <a:t>Walk students through creating a free GitHub account and setting up two‑factor authentication.</a:t>
            </a:r>
          </a:p>
          <a:p>
            <a:pPr>
              <a:buFont typeface="Arial" panose="020B0604020202020204" pitchFamily="34" charset="0"/>
              <a:buChar char="•"/>
            </a:pPr>
            <a:r>
              <a:rPr lang="en-US" dirty="0"/>
              <a:t>Demonstrate installing Git on Windows/Mac/Linux and configuring git config --global user.name and </a:t>
            </a:r>
            <a:r>
              <a:rPr lang="en-US" dirty="0" err="1"/>
              <a:t>user.email</a:t>
            </a:r>
            <a:r>
              <a:rPr lang="en-US" dirty="0"/>
              <a:t>.</a:t>
            </a:r>
          </a:p>
          <a:p>
            <a:pPr>
              <a:buFont typeface="Arial" panose="020B0604020202020204" pitchFamily="34" charset="0"/>
              <a:buChar char="•"/>
            </a:pPr>
            <a:r>
              <a:rPr lang="en-US" dirty="0"/>
              <a:t>Explain the importance of SSH vs. HTTPS for remote operations and show how to generate an SSH key.</a:t>
            </a:r>
          </a:p>
          <a:p>
            <a:pPr>
              <a:buNone/>
            </a:pPr>
            <a:r>
              <a:rPr lang="en-US" b="1" dirty="0"/>
              <a:t>Resources:</a:t>
            </a:r>
            <a:endParaRPr lang="en-US" dirty="0"/>
          </a:p>
          <a:p>
            <a:pPr>
              <a:buFont typeface="Arial" panose="020B0604020202020204" pitchFamily="34" charset="0"/>
              <a:buChar char="•"/>
            </a:pPr>
            <a:r>
              <a:rPr lang="en-US" dirty="0"/>
              <a:t>GitHub Docs – </a:t>
            </a:r>
            <a:r>
              <a:rPr lang="en-US" dirty="0">
                <a:hlinkClick r:id="rId3"/>
              </a:rPr>
              <a:t>Set up Git</a:t>
            </a:r>
            <a:endParaRPr lang="en-US" dirty="0"/>
          </a:p>
          <a:p>
            <a:pPr>
              <a:buFont typeface="Arial" panose="020B0604020202020204" pitchFamily="34" charset="0"/>
              <a:buChar char="•"/>
            </a:pPr>
            <a:r>
              <a:rPr lang="en-US" dirty="0"/>
              <a:t>Atlassian – Git Installation Guide</a:t>
            </a:r>
          </a:p>
          <a:p>
            <a:pPr>
              <a:buNone/>
            </a:pPr>
            <a:r>
              <a:rPr lang="en-US" b="1" dirty="0"/>
              <a:t>Additional Reading:</a:t>
            </a:r>
            <a:endParaRPr lang="en-US" dirty="0"/>
          </a:p>
          <a:p>
            <a:pPr>
              <a:buFont typeface="Arial" panose="020B0604020202020204" pitchFamily="34" charset="0"/>
              <a:buChar char="•"/>
            </a:pPr>
            <a:r>
              <a:rPr lang="en-US" i="1" dirty="0"/>
              <a:t>Git Pocket Guide</a:t>
            </a:r>
            <a:r>
              <a:rPr lang="en-US" dirty="0"/>
              <a:t> by Richard E. Silverman</a:t>
            </a:r>
          </a:p>
          <a:p>
            <a:pPr>
              <a:buFont typeface="Arial" panose="020B0604020202020204" pitchFamily="34" charset="0"/>
              <a:buChar char="•"/>
            </a:pPr>
            <a:r>
              <a:rPr lang="en-US" i="1" dirty="0"/>
              <a:t>Learning Git</a:t>
            </a:r>
            <a:r>
              <a:rPr lang="en-US" dirty="0"/>
              <a:t> by Anna Debenham</a:t>
            </a:r>
          </a:p>
          <a:p>
            <a:endParaRPr lang="hr-HR" dirty="0"/>
          </a:p>
        </p:txBody>
      </p:sp>
      <p:sp>
        <p:nvSpPr>
          <p:cNvPr id="4" name="Slide Number Placeholder 3"/>
          <p:cNvSpPr>
            <a:spLocks noGrp="1"/>
          </p:cNvSpPr>
          <p:nvPr>
            <p:ph type="sldNum" sz="quarter" idx="5"/>
          </p:nvPr>
        </p:nvSpPr>
        <p:spPr/>
        <p:txBody>
          <a:bodyPr/>
          <a:lstStyle/>
          <a:p>
            <a:fld id="{90A064B2-EFF6-4760-BE09-0DEDA56827BE}" type="slidenum">
              <a:rPr lang="hr-HR" smtClean="0"/>
              <a:t>3</a:t>
            </a:fld>
            <a:endParaRPr lang="hr-HR"/>
          </a:p>
        </p:txBody>
      </p:sp>
    </p:spTree>
    <p:extLst>
      <p:ext uri="{BB962C8B-B14F-4D97-AF65-F5344CB8AC3E}">
        <p14:creationId xmlns:p14="http://schemas.microsoft.com/office/powerpoint/2010/main" val="31236956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hr-HR" b="1" dirty="0" err="1"/>
              <a:t>Teacher</a:t>
            </a:r>
            <a:r>
              <a:rPr lang="hr-HR" b="1" dirty="0"/>
              <a:t> Notes:</a:t>
            </a:r>
            <a:endParaRPr lang="hr-HR" dirty="0"/>
          </a:p>
          <a:p>
            <a:pPr>
              <a:buFont typeface="Arial" panose="020B0604020202020204" pitchFamily="34" charset="0"/>
              <a:buChar char="•"/>
            </a:pPr>
            <a:r>
              <a:rPr lang="hr-HR" dirty="0" err="1"/>
              <a:t>Describe</a:t>
            </a:r>
            <a:r>
              <a:rPr lang="hr-HR" dirty="0"/>
              <a:t> how .</a:t>
            </a:r>
            <a:r>
              <a:rPr lang="hr-HR" dirty="0" err="1"/>
              <a:t>gitignore</a:t>
            </a:r>
            <a:r>
              <a:rPr lang="hr-HR" dirty="0"/>
              <a:t> </a:t>
            </a:r>
            <a:r>
              <a:rPr lang="hr-HR" dirty="0" err="1"/>
              <a:t>uses</a:t>
            </a:r>
            <a:r>
              <a:rPr lang="hr-HR" dirty="0"/>
              <a:t> </a:t>
            </a:r>
            <a:r>
              <a:rPr lang="hr-HR" dirty="0" err="1"/>
              <a:t>glob</a:t>
            </a:r>
            <a:r>
              <a:rPr lang="hr-HR" dirty="0"/>
              <a:t> </a:t>
            </a:r>
            <a:r>
              <a:rPr lang="hr-HR" dirty="0" err="1"/>
              <a:t>patterns</a:t>
            </a:r>
            <a:r>
              <a:rPr lang="hr-HR" dirty="0"/>
              <a:t> to </a:t>
            </a:r>
            <a:r>
              <a:rPr lang="hr-HR" dirty="0" err="1"/>
              <a:t>exclude</a:t>
            </a:r>
            <a:r>
              <a:rPr lang="hr-HR" dirty="0"/>
              <a:t> </a:t>
            </a:r>
            <a:r>
              <a:rPr lang="hr-HR" dirty="0" err="1"/>
              <a:t>files</a:t>
            </a:r>
            <a:r>
              <a:rPr lang="hr-HR" dirty="0"/>
              <a:t> (</a:t>
            </a:r>
            <a:r>
              <a:rPr lang="hr-HR" dirty="0" err="1"/>
              <a:t>e.g</a:t>
            </a:r>
            <a:r>
              <a:rPr lang="hr-HR" dirty="0"/>
              <a:t>., </a:t>
            </a:r>
            <a:r>
              <a:rPr lang="hr-HR" dirty="0" err="1"/>
              <a:t>node_modules</a:t>
            </a:r>
            <a:r>
              <a:rPr lang="hr-HR" dirty="0"/>
              <a:t>/, .</a:t>
            </a:r>
            <a:r>
              <a:rPr lang="hr-HR" dirty="0" err="1"/>
              <a:t>env</a:t>
            </a:r>
            <a:r>
              <a:rPr lang="hr-HR" dirty="0"/>
              <a:t>, *.log).</a:t>
            </a:r>
          </a:p>
          <a:p>
            <a:pPr>
              <a:buFont typeface="Arial" panose="020B0604020202020204" pitchFamily="34" charset="0"/>
              <a:buChar char="•"/>
            </a:pPr>
            <a:r>
              <a:rPr lang="hr-HR" dirty="0"/>
              <a:t>Show </a:t>
            </a:r>
            <a:r>
              <a:rPr lang="hr-HR" dirty="0" err="1"/>
              <a:t>examples</a:t>
            </a:r>
            <a:r>
              <a:rPr lang="hr-HR" dirty="0"/>
              <a:t>: </a:t>
            </a:r>
            <a:r>
              <a:rPr lang="hr-HR" dirty="0" err="1"/>
              <a:t>adding</a:t>
            </a:r>
            <a:r>
              <a:rPr lang="hr-HR" dirty="0"/>
              <a:t> a .</a:t>
            </a:r>
            <a:r>
              <a:rPr lang="hr-HR" dirty="0" err="1"/>
              <a:t>env</a:t>
            </a:r>
            <a:r>
              <a:rPr lang="hr-HR" dirty="0"/>
              <a:t> file to </a:t>
            </a:r>
            <a:r>
              <a:rPr lang="hr-HR" dirty="0" err="1"/>
              <a:t>protect</a:t>
            </a:r>
            <a:r>
              <a:rPr lang="hr-HR" dirty="0"/>
              <a:t> API </a:t>
            </a:r>
            <a:r>
              <a:rPr lang="hr-HR" dirty="0" err="1"/>
              <a:t>keys</a:t>
            </a:r>
            <a:r>
              <a:rPr lang="hr-HR" dirty="0"/>
              <a:t>, </a:t>
            </a:r>
            <a:r>
              <a:rPr lang="hr-HR" dirty="0" err="1"/>
              <a:t>ignoring</a:t>
            </a:r>
            <a:r>
              <a:rPr lang="hr-HR" dirty="0"/>
              <a:t> IDE/editor </a:t>
            </a:r>
            <a:r>
              <a:rPr lang="hr-HR" dirty="0" err="1"/>
              <a:t>configs</a:t>
            </a:r>
            <a:r>
              <a:rPr lang="hr-HR" dirty="0"/>
              <a:t>.</a:t>
            </a:r>
          </a:p>
          <a:p>
            <a:pPr>
              <a:buFont typeface="Arial" panose="020B0604020202020204" pitchFamily="34" charset="0"/>
              <a:buChar char="•"/>
            </a:pPr>
            <a:r>
              <a:rPr lang="hr-HR" dirty="0" err="1"/>
              <a:t>Demonstrate</a:t>
            </a:r>
            <a:r>
              <a:rPr lang="hr-HR" dirty="0"/>
              <a:t> </a:t>
            </a:r>
            <a:r>
              <a:rPr lang="hr-HR" dirty="0" err="1"/>
              <a:t>using</a:t>
            </a:r>
            <a:r>
              <a:rPr lang="hr-HR" dirty="0"/>
              <a:t> gitignore.io to </a:t>
            </a:r>
            <a:r>
              <a:rPr lang="hr-HR" dirty="0" err="1"/>
              <a:t>generate</a:t>
            </a:r>
            <a:r>
              <a:rPr lang="hr-HR" dirty="0"/>
              <a:t> </a:t>
            </a:r>
            <a:r>
              <a:rPr lang="hr-HR" dirty="0" err="1"/>
              <a:t>language‑specific</a:t>
            </a:r>
            <a:r>
              <a:rPr lang="hr-HR" dirty="0"/>
              <a:t> </a:t>
            </a:r>
            <a:r>
              <a:rPr lang="hr-HR" dirty="0" err="1"/>
              <a:t>templates</a:t>
            </a:r>
            <a:r>
              <a:rPr lang="hr-HR" dirty="0"/>
              <a:t>.</a:t>
            </a:r>
          </a:p>
          <a:p>
            <a:pPr>
              <a:buNone/>
            </a:pPr>
            <a:r>
              <a:rPr lang="hr-HR" b="1" dirty="0"/>
              <a:t>Resources:</a:t>
            </a:r>
            <a:endParaRPr lang="hr-HR" dirty="0"/>
          </a:p>
          <a:p>
            <a:pPr>
              <a:buFont typeface="Arial" panose="020B0604020202020204" pitchFamily="34" charset="0"/>
              <a:buChar char="•"/>
            </a:pPr>
            <a:r>
              <a:rPr lang="hr-HR" dirty="0" err="1"/>
              <a:t>Git</a:t>
            </a:r>
            <a:r>
              <a:rPr lang="hr-HR" dirty="0"/>
              <a:t> SCM – </a:t>
            </a:r>
            <a:r>
              <a:rPr lang="hr-HR" dirty="0" err="1">
                <a:hlinkClick r:id="rId3"/>
              </a:rPr>
              <a:t>Ignoring</a:t>
            </a:r>
            <a:r>
              <a:rPr lang="hr-HR" dirty="0">
                <a:hlinkClick r:id="rId3"/>
              </a:rPr>
              <a:t> </a:t>
            </a:r>
            <a:r>
              <a:rPr lang="hr-HR" dirty="0" err="1">
                <a:hlinkClick r:id="rId3"/>
              </a:rPr>
              <a:t>Files</a:t>
            </a:r>
            <a:endParaRPr lang="hr-HR" dirty="0"/>
          </a:p>
          <a:p>
            <a:pPr>
              <a:buFont typeface="Arial" panose="020B0604020202020204" pitchFamily="34" charset="0"/>
              <a:buChar char="•"/>
            </a:pPr>
            <a:r>
              <a:rPr lang="hr-HR" dirty="0"/>
              <a:t>gitignore.io – </a:t>
            </a:r>
            <a:r>
              <a:rPr lang="hr-HR" dirty="0" err="1"/>
              <a:t>Generate</a:t>
            </a:r>
            <a:r>
              <a:rPr lang="hr-HR" dirty="0"/>
              <a:t> .</a:t>
            </a:r>
            <a:r>
              <a:rPr lang="hr-HR" dirty="0" err="1"/>
              <a:t>gitignore</a:t>
            </a:r>
            <a:r>
              <a:rPr lang="hr-HR" dirty="0"/>
              <a:t> </a:t>
            </a:r>
            <a:r>
              <a:rPr lang="hr-HR" dirty="0" err="1"/>
              <a:t>templates</a:t>
            </a:r>
            <a:endParaRPr lang="hr-HR" dirty="0"/>
          </a:p>
          <a:p>
            <a:endParaRPr lang="hr-HR" dirty="0"/>
          </a:p>
        </p:txBody>
      </p:sp>
      <p:sp>
        <p:nvSpPr>
          <p:cNvPr id="4" name="Slide Number Placeholder 3"/>
          <p:cNvSpPr>
            <a:spLocks noGrp="1"/>
          </p:cNvSpPr>
          <p:nvPr>
            <p:ph type="sldNum" sz="quarter" idx="5"/>
          </p:nvPr>
        </p:nvSpPr>
        <p:spPr/>
        <p:txBody>
          <a:bodyPr/>
          <a:lstStyle/>
          <a:p>
            <a:fld id="{90A064B2-EFF6-4760-BE09-0DEDA56827BE}" type="slidenum">
              <a:rPr lang="hr-HR" smtClean="0"/>
              <a:t>4</a:t>
            </a:fld>
            <a:endParaRPr lang="hr-HR"/>
          </a:p>
        </p:txBody>
      </p:sp>
    </p:spTree>
    <p:extLst>
      <p:ext uri="{BB962C8B-B14F-4D97-AF65-F5344CB8AC3E}">
        <p14:creationId xmlns:p14="http://schemas.microsoft.com/office/powerpoint/2010/main" val="11127993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hr-HR" b="1" dirty="0" err="1"/>
              <a:t>Teacher</a:t>
            </a:r>
            <a:r>
              <a:rPr lang="hr-HR" b="1" dirty="0"/>
              <a:t> Notes:</a:t>
            </a:r>
            <a:endParaRPr lang="hr-HR" dirty="0"/>
          </a:p>
          <a:p>
            <a:pPr>
              <a:buFont typeface="Arial" panose="020B0604020202020204" pitchFamily="34" charset="0"/>
              <a:buChar char="•"/>
            </a:pPr>
            <a:r>
              <a:rPr lang="hr-HR" dirty="0" err="1"/>
              <a:t>Cover</a:t>
            </a:r>
            <a:r>
              <a:rPr lang="hr-HR" dirty="0"/>
              <a:t> </a:t>
            </a:r>
            <a:r>
              <a:rPr lang="hr-HR" dirty="0" err="1"/>
              <a:t>the</a:t>
            </a:r>
            <a:r>
              <a:rPr lang="hr-HR" dirty="0"/>
              <a:t> </a:t>
            </a:r>
            <a:r>
              <a:rPr lang="hr-HR" dirty="0" err="1"/>
              <a:t>workflow</a:t>
            </a:r>
            <a:r>
              <a:rPr lang="hr-HR" dirty="0"/>
              <a:t>: </a:t>
            </a:r>
            <a:r>
              <a:rPr lang="hr-HR" dirty="0" err="1"/>
              <a:t>git</a:t>
            </a:r>
            <a:r>
              <a:rPr lang="hr-HR" dirty="0"/>
              <a:t> </a:t>
            </a:r>
            <a:r>
              <a:rPr lang="hr-HR" dirty="0" err="1"/>
              <a:t>init</a:t>
            </a:r>
            <a:r>
              <a:rPr lang="hr-HR" dirty="0"/>
              <a:t>, </a:t>
            </a:r>
            <a:r>
              <a:rPr lang="hr-HR" dirty="0" err="1"/>
              <a:t>git</a:t>
            </a:r>
            <a:r>
              <a:rPr lang="hr-HR" dirty="0"/>
              <a:t> status, </a:t>
            </a:r>
            <a:r>
              <a:rPr lang="hr-HR" dirty="0" err="1"/>
              <a:t>git</a:t>
            </a:r>
            <a:r>
              <a:rPr lang="hr-HR" dirty="0"/>
              <a:t> </a:t>
            </a:r>
            <a:r>
              <a:rPr lang="hr-HR" dirty="0" err="1"/>
              <a:t>add</a:t>
            </a:r>
            <a:r>
              <a:rPr lang="hr-HR" dirty="0"/>
              <a:t>, </a:t>
            </a:r>
            <a:r>
              <a:rPr lang="hr-HR" dirty="0" err="1"/>
              <a:t>git</a:t>
            </a:r>
            <a:r>
              <a:rPr lang="hr-HR" dirty="0"/>
              <a:t> </a:t>
            </a:r>
            <a:r>
              <a:rPr lang="hr-HR" dirty="0" err="1"/>
              <a:t>commit</a:t>
            </a:r>
            <a:r>
              <a:rPr lang="hr-HR" dirty="0"/>
              <a:t>.</a:t>
            </a:r>
          </a:p>
          <a:p>
            <a:pPr>
              <a:buFont typeface="Arial" panose="020B0604020202020204" pitchFamily="34" charset="0"/>
              <a:buChar char="•"/>
            </a:pPr>
            <a:r>
              <a:rPr lang="hr-HR" dirty="0"/>
              <a:t>Show </a:t>
            </a:r>
            <a:r>
              <a:rPr lang="hr-HR" dirty="0" err="1"/>
              <a:t>history</a:t>
            </a:r>
            <a:r>
              <a:rPr lang="hr-HR" dirty="0"/>
              <a:t> </a:t>
            </a:r>
            <a:r>
              <a:rPr lang="hr-HR" dirty="0" err="1"/>
              <a:t>exploration</a:t>
            </a:r>
            <a:r>
              <a:rPr lang="hr-HR" dirty="0"/>
              <a:t> </a:t>
            </a:r>
            <a:r>
              <a:rPr lang="hr-HR" dirty="0" err="1"/>
              <a:t>with</a:t>
            </a:r>
            <a:r>
              <a:rPr lang="hr-HR" dirty="0"/>
              <a:t> </a:t>
            </a:r>
            <a:r>
              <a:rPr lang="hr-HR" dirty="0" err="1"/>
              <a:t>git</a:t>
            </a:r>
            <a:r>
              <a:rPr lang="hr-HR" dirty="0"/>
              <a:t> log </a:t>
            </a:r>
            <a:r>
              <a:rPr lang="hr-HR" dirty="0" err="1"/>
              <a:t>and</a:t>
            </a:r>
            <a:r>
              <a:rPr lang="hr-HR" dirty="0"/>
              <a:t> </a:t>
            </a:r>
            <a:r>
              <a:rPr lang="hr-HR" dirty="0" err="1"/>
              <a:t>comparison</a:t>
            </a:r>
            <a:r>
              <a:rPr lang="hr-HR" dirty="0"/>
              <a:t> </a:t>
            </a:r>
            <a:r>
              <a:rPr lang="hr-HR" dirty="0" err="1"/>
              <a:t>with</a:t>
            </a:r>
            <a:r>
              <a:rPr lang="hr-HR" dirty="0"/>
              <a:t> </a:t>
            </a:r>
            <a:r>
              <a:rPr lang="hr-HR" dirty="0" err="1"/>
              <a:t>git</a:t>
            </a:r>
            <a:r>
              <a:rPr lang="hr-HR" dirty="0"/>
              <a:t> </a:t>
            </a:r>
            <a:r>
              <a:rPr lang="hr-HR" dirty="0" err="1"/>
              <a:t>diff</a:t>
            </a:r>
            <a:r>
              <a:rPr lang="hr-HR" dirty="0"/>
              <a:t>.</a:t>
            </a:r>
          </a:p>
          <a:p>
            <a:pPr>
              <a:buFont typeface="Arial" panose="020B0604020202020204" pitchFamily="34" charset="0"/>
              <a:buChar char="•"/>
            </a:pPr>
            <a:r>
              <a:rPr lang="hr-HR" dirty="0" err="1"/>
              <a:t>Introduce</a:t>
            </a:r>
            <a:r>
              <a:rPr lang="hr-HR" dirty="0"/>
              <a:t> </a:t>
            </a:r>
            <a:r>
              <a:rPr lang="hr-HR" dirty="0" err="1"/>
              <a:t>branching</a:t>
            </a:r>
            <a:r>
              <a:rPr lang="hr-HR" dirty="0"/>
              <a:t>: </a:t>
            </a:r>
            <a:r>
              <a:rPr lang="hr-HR" dirty="0" err="1"/>
              <a:t>git</a:t>
            </a:r>
            <a:r>
              <a:rPr lang="hr-HR" dirty="0"/>
              <a:t> </a:t>
            </a:r>
            <a:r>
              <a:rPr lang="hr-HR" dirty="0" err="1"/>
              <a:t>branch</a:t>
            </a:r>
            <a:r>
              <a:rPr lang="hr-HR" dirty="0"/>
              <a:t>, </a:t>
            </a:r>
            <a:r>
              <a:rPr lang="hr-HR" dirty="0" err="1"/>
              <a:t>git</a:t>
            </a:r>
            <a:r>
              <a:rPr lang="hr-HR" dirty="0"/>
              <a:t> </a:t>
            </a:r>
            <a:r>
              <a:rPr lang="hr-HR" dirty="0" err="1"/>
              <a:t>checkout</a:t>
            </a:r>
            <a:r>
              <a:rPr lang="hr-HR" dirty="0"/>
              <a:t> -b, </a:t>
            </a:r>
            <a:r>
              <a:rPr lang="hr-HR" dirty="0" err="1"/>
              <a:t>merging</a:t>
            </a:r>
            <a:r>
              <a:rPr lang="hr-HR" dirty="0"/>
              <a:t> </a:t>
            </a:r>
            <a:r>
              <a:rPr lang="hr-HR" dirty="0" err="1"/>
              <a:t>with</a:t>
            </a:r>
            <a:r>
              <a:rPr lang="hr-HR" dirty="0"/>
              <a:t> </a:t>
            </a:r>
            <a:r>
              <a:rPr lang="hr-HR" dirty="0" err="1"/>
              <a:t>git</a:t>
            </a:r>
            <a:r>
              <a:rPr lang="hr-HR" dirty="0"/>
              <a:t> </a:t>
            </a:r>
            <a:r>
              <a:rPr lang="hr-HR" dirty="0" err="1"/>
              <a:t>merge</a:t>
            </a:r>
            <a:r>
              <a:rPr lang="hr-HR" dirty="0"/>
              <a:t>.</a:t>
            </a:r>
          </a:p>
          <a:p>
            <a:pPr>
              <a:buFont typeface="Arial" panose="020B0604020202020204" pitchFamily="34" charset="0"/>
              <a:buChar char="•"/>
            </a:pPr>
            <a:r>
              <a:rPr lang="hr-HR" dirty="0" err="1"/>
              <a:t>Explain</a:t>
            </a:r>
            <a:r>
              <a:rPr lang="hr-HR" dirty="0"/>
              <a:t> </a:t>
            </a:r>
            <a:r>
              <a:rPr lang="hr-HR" dirty="0" err="1"/>
              <a:t>fetch</a:t>
            </a:r>
            <a:r>
              <a:rPr lang="hr-HR" dirty="0"/>
              <a:t> vs. </a:t>
            </a:r>
            <a:r>
              <a:rPr lang="hr-HR" dirty="0" err="1"/>
              <a:t>pull</a:t>
            </a:r>
            <a:r>
              <a:rPr lang="hr-HR" dirty="0"/>
              <a:t>, </a:t>
            </a:r>
            <a:r>
              <a:rPr lang="hr-HR" dirty="0" err="1"/>
              <a:t>and</a:t>
            </a:r>
            <a:r>
              <a:rPr lang="hr-HR" dirty="0"/>
              <a:t> </a:t>
            </a:r>
            <a:r>
              <a:rPr lang="hr-HR" dirty="0" err="1"/>
              <a:t>pushing</a:t>
            </a:r>
            <a:r>
              <a:rPr lang="hr-HR" dirty="0"/>
              <a:t> </a:t>
            </a:r>
            <a:r>
              <a:rPr lang="hr-HR" dirty="0" err="1"/>
              <a:t>changes</a:t>
            </a:r>
            <a:r>
              <a:rPr lang="hr-HR" dirty="0"/>
              <a:t>: </a:t>
            </a:r>
            <a:r>
              <a:rPr lang="hr-HR" dirty="0" err="1"/>
              <a:t>git</a:t>
            </a:r>
            <a:r>
              <a:rPr lang="hr-HR" dirty="0"/>
              <a:t> </a:t>
            </a:r>
            <a:r>
              <a:rPr lang="hr-HR" dirty="0" err="1"/>
              <a:t>push</a:t>
            </a:r>
            <a:r>
              <a:rPr lang="hr-HR" dirty="0"/>
              <a:t>, </a:t>
            </a:r>
            <a:r>
              <a:rPr lang="hr-HR" dirty="0" err="1"/>
              <a:t>git</a:t>
            </a:r>
            <a:r>
              <a:rPr lang="hr-HR" dirty="0"/>
              <a:t> </a:t>
            </a:r>
            <a:r>
              <a:rPr lang="hr-HR" dirty="0" err="1"/>
              <a:t>pull</a:t>
            </a:r>
            <a:r>
              <a:rPr lang="hr-HR" dirty="0"/>
              <a:t>.</a:t>
            </a:r>
          </a:p>
          <a:p>
            <a:pPr>
              <a:buNone/>
            </a:pPr>
            <a:r>
              <a:rPr lang="hr-HR" b="1" dirty="0"/>
              <a:t>Resources:</a:t>
            </a:r>
            <a:endParaRPr lang="hr-HR" dirty="0"/>
          </a:p>
          <a:p>
            <a:pPr>
              <a:buFont typeface="Arial" panose="020B0604020202020204" pitchFamily="34" charset="0"/>
              <a:buChar char="•"/>
            </a:pPr>
            <a:r>
              <a:rPr lang="hr-HR" dirty="0" err="1"/>
              <a:t>Atlassian</a:t>
            </a:r>
            <a:r>
              <a:rPr lang="hr-HR" dirty="0"/>
              <a:t> – </a:t>
            </a:r>
            <a:r>
              <a:rPr lang="hr-HR" dirty="0" err="1"/>
              <a:t>Git</a:t>
            </a:r>
            <a:r>
              <a:rPr lang="hr-HR" dirty="0"/>
              <a:t> </a:t>
            </a:r>
            <a:r>
              <a:rPr lang="hr-HR" dirty="0" err="1"/>
              <a:t>Command</a:t>
            </a:r>
            <a:r>
              <a:rPr lang="hr-HR" dirty="0"/>
              <a:t> Reference</a:t>
            </a:r>
          </a:p>
          <a:p>
            <a:pPr>
              <a:buFont typeface="Arial" panose="020B0604020202020204" pitchFamily="34" charset="0"/>
              <a:buChar char="•"/>
            </a:pPr>
            <a:r>
              <a:rPr lang="hr-HR" dirty="0" err="1"/>
              <a:t>Git</a:t>
            </a:r>
            <a:r>
              <a:rPr lang="hr-HR" dirty="0"/>
              <a:t> SCM – </a:t>
            </a:r>
            <a:r>
              <a:rPr lang="hr-HR" dirty="0" err="1">
                <a:hlinkClick r:id="rId3"/>
              </a:rPr>
              <a:t>Git</a:t>
            </a:r>
            <a:r>
              <a:rPr lang="hr-HR" dirty="0">
                <a:hlinkClick r:id="rId3"/>
              </a:rPr>
              <a:t> </a:t>
            </a:r>
            <a:r>
              <a:rPr lang="hr-HR" dirty="0" err="1">
                <a:hlinkClick r:id="rId3"/>
              </a:rPr>
              <a:t>Cheat</a:t>
            </a:r>
            <a:r>
              <a:rPr lang="hr-HR" dirty="0">
                <a:hlinkClick r:id="rId3"/>
              </a:rPr>
              <a:t> </a:t>
            </a:r>
            <a:r>
              <a:rPr lang="hr-HR" dirty="0" err="1">
                <a:hlinkClick r:id="rId3"/>
              </a:rPr>
              <a:t>Sheet</a:t>
            </a:r>
            <a:endParaRPr lang="hr-HR" dirty="0"/>
          </a:p>
          <a:p>
            <a:pPr>
              <a:buNone/>
            </a:pPr>
            <a:r>
              <a:rPr lang="hr-HR" b="1" dirty="0" err="1"/>
              <a:t>Additional</a:t>
            </a:r>
            <a:r>
              <a:rPr lang="hr-HR" b="1" dirty="0"/>
              <a:t> </a:t>
            </a:r>
            <a:r>
              <a:rPr lang="hr-HR" b="1" dirty="0" err="1"/>
              <a:t>Reading</a:t>
            </a:r>
            <a:r>
              <a:rPr lang="hr-HR" b="1" dirty="0"/>
              <a:t>:</a:t>
            </a:r>
            <a:endParaRPr lang="hr-HR" dirty="0"/>
          </a:p>
          <a:p>
            <a:pPr>
              <a:buFont typeface="Arial" panose="020B0604020202020204" pitchFamily="34" charset="0"/>
              <a:buChar char="•"/>
            </a:pPr>
            <a:r>
              <a:rPr lang="hr-HR" i="1" dirty="0" err="1"/>
              <a:t>Git</a:t>
            </a:r>
            <a:r>
              <a:rPr lang="hr-HR" i="1" dirty="0"/>
              <a:t> </a:t>
            </a:r>
            <a:r>
              <a:rPr lang="hr-HR" i="1" dirty="0" err="1"/>
              <a:t>Pocket</a:t>
            </a:r>
            <a:r>
              <a:rPr lang="hr-HR" i="1" dirty="0"/>
              <a:t> </a:t>
            </a:r>
            <a:r>
              <a:rPr lang="hr-HR" i="1" dirty="0" err="1"/>
              <a:t>Guide</a:t>
            </a:r>
            <a:r>
              <a:rPr lang="hr-HR" dirty="0"/>
              <a:t> </a:t>
            </a:r>
            <a:r>
              <a:rPr lang="hr-HR" dirty="0" err="1"/>
              <a:t>by</a:t>
            </a:r>
            <a:r>
              <a:rPr lang="hr-HR" dirty="0"/>
              <a:t> Richard E. </a:t>
            </a:r>
            <a:r>
              <a:rPr lang="hr-HR" dirty="0" err="1"/>
              <a:t>Silverman</a:t>
            </a:r>
            <a:endParaRPr lang="hr-HR" dirty="0"/>
          </a:p>
          <a:p>
            <a:pPr>
              <a:buFont typeface="Arial" panose="020B0604020202020204" pitchFamily="34" charset="0"/>
              <a:buChar char="•"/>
            </a:pPr>
            <a:r>
              <a:rPr lang="hr-HR" i="1" dirty="0"/>
              <a:t>Pro </a:t>
            </a:r>
            <a:r>
              <a:rPr lang="hr-HR" i="1" dirty="0" err="1"/>
              <a:t>Git</a:t>
            </a:r>
            <a:r>
              <a:rPr lang="hr-HR" dirty="0"/>
              <a:t> </a:t>
            </a:r>
            <a:r>
              <a:rPr lang="hr-HR" dirty="0" err="1"/>
              <a:t>by</a:t>
            </a:r>
            <a:r>
              <a:rPr lang="hr-HR" dirty="0"/>
              <a:t> Scott </a:t>
            </a:r>
            <a:r>
              <a:rPr lang="hr-HR" dirty="0" err="1"/>
              <a:t>Chacon</a:t>
            </a:r>
            <a:r>
              <a:rPr lang="hr-HR" dirty="0"/>
              <a:t> </a:t>
            </a:r>
            <a:r>
              <a:rPr lang="hr-HR" dirty="0" err="1"/>
              <a:t>and</a:t>
            </a:r>
            <a:r>
              <a:rPr lang="hr-HR" dirty="0"/>
              <a:t> Ben </a:t>
            </a:r>
            <a:r>
              <a:rPr lang="hr-HR" dirty="0" err="1"/>
              <a:t>Straub</a:t>
            </a:r>
            <a:r>
              <a:rPr lang="hr-HR" dirty="0"/>
              <a:t> (</a:t>
            </a:r>
            <a:r>
              <a:rPr lang="hr-HR" dirty="0" err="1"/>
              <a:t>Chapter</a:t>
            </a:r>
            <a:r>
              <a:rPr lang="hr-HR" dirty="0"/>
              <a:t> 3, “</a:t>
            </a:r>
            <a:r>
              <a:rPr lang="hr-HR" dirty="0" err="1"/>
              <a:t>Git</a:t>
            </a:r>
            <a:r>
              <a:rPr lang="hr-HR" dirty="0"/>
              <a:t> </a:t>
            </a:r>
            <a:r>
              <a:rPr lang="hr-HR" dirty="0" err="1"/>
              <a:t>Branching</a:t>
            </a:r>
            <a:r>
              <a:rPr lang="hr-HR" dirty="0"/>
              <a:t>”)</a:t>
            </a:r>
          </a:p>
          <a:p>
            <a:endParaRPr lang="hr-HR" dirty="0"/>
          </a:p>
        </p:txBody>
      </p:sp>
      <p:sp>
        <p:nvSpPr>
          <p:cNvPr id="4" name="Slide Number Placeholder 3"/>
          <p:cNvSpPr>
            <a:spLocks noGrp="1"/>
          </p:cNvSpPr>
          <p:nvPr>
            <p:ph type="sldNum" sz="quarter" idx="5"/>
          </p:nvPr>
        </p:nvSpPr>
        <p:spPr/>
        <p:txBody>
          <a:bodyPr/>
          <a:lstStyle/>
          <a:p>
            <a:fld id="{90A064B2-EFF6-4760-BE09-0DEDA56827BE}" type="slidenum">
              <a:rPr lang="hr-HR" smtClean="0"/>
              <a:t>5</a:t>
            </a:fld>
            <a:endParaRPr lang="hr-HR"/>
          </a:p>
        </p:txBody>
      </p:sp>
    </p:spTree>
    <p:extLst>
      <p:ext uri="{BB962C8B-B14F-4D97-AF65-F5344CB8AC3E}">
        <p14:creationId xmlns:p14="http://schemas.microsoft.com/office/powerpoint/2010/main" val="18945655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b="1" dirty="0"/>
              <a:t>Teacher Notes:</a:t>
            </a:r>
            <a:endParaRPr lang="en-US" dirty="0"/>
          </a:p>
          <a:p>
            <a:pPr>
              <a:buFont typeface="Arial" panose="020B0604020202020204" pitchFamily="34" charset="0"/>
              <a:buChar char="•"/>
            </a:pPr>
            <a:r>
              <a:rPr lang="en-US" dirty="0"/>
              <a:t>Live‑demo creating a local repository (git </a:t>
            </a:r>
            <a:r>
              <a:rPr lang="en-US" dirty="0" err="1"/>
              <a:t>init</a:t>
            </a:r>
            <a:r>
              <a:rPr lang="en-US" dirty="0"/>
              <a:t>), making several commits, and using git log/git checkout to revert to a previous state.</a:t>
            </a:r>
          </a:p>
          <a:p>
            <a:pPr>
              <a:buFont typeface="Arial" panose="020B0604020202020204" pitchFamily="34" charset="0"/>
              <a:buChar char="•"/>
            </a:pPr>
            <a:r>
              <a:rPr lang="en-US" dirty="0"/>
              <a:t>Walk through connecting to GitHub: git remote add origin &lt;URL&gt; and git push -u origin main.</a:t>
            </a:r>
          </a:p>
          <a:p>
            <a:pPr>
              <a:buFont typeface="Arial" panose="020B0604020202020204" pitchFamily="34" charset="0"/>
              <a:buChar char="•"/>
            </a:pPr>
            <a:r>
              <a:rPr lang="en-US" dirty="0"/>
              <a:t>Show how to clone an existing repository (git clone) and contribute via feature branches and pull requests.</a:t>
            </a:r>
          </a:p>
          <a:p>
            <a:pPr>
              <a:buNone/>
            </a:pPr>
            <a:r>
              <a:rPr lang="en-US" b="1" dirty="0"/>
              <a:t>Resources:</a:t>
            </a:r>
            <a:endParaRPr lang="en-US" dirty="0"/>
          </a:p>
          <a:p>
            <a:pPr>
              <a:buFont typeface="Arial" panose="020B0604020202020204" pitchFamily="34" charset="0"/>
              <a:buChar char="•"/>
            </a:pPr>
            <a:r>
              <a:rPr lang="en-US" dirty="0"/>
              <a:t>GitHub Docs – </a:t>
            </a:r>
            <a:r>
              <a:rPr lang="en-US" dirty="0">
                <a:hlinkClick r:id="rId3"/>
              </a:rPr>
              <a:t>Hello World Tutorial</a:t>
            </a:r>
            <a:endParaRPr lang="en-US" dirty="0"/>
          </a:p>
          <a:p>
            <a:pPr>
              <a:buFont typeface="Arial" panose="020B0604020202020204" pitchFamily="34" charset="0"/>
              <a:buChar char="•"/>
            </a:pPr>
            <a:r>
              <a:rPr lang="en-US" dirty="0"/>
              <a:t>Git SCM – </a:t>
            </a:r>
            <a:r>
              <a:rPr lang="en-US" dirty="0">
                <a:hlinkClick r:id="rId4"/>
              </a:rPr>
              <a:t>Cloning a Repository</a:t>
            </a:r>
            <a:endParaRPr lang="en-US" dirty="0"/>
          </a:p>
          <a:p>
            <a:pPr>
              <a:buNone/>
            </a:pPr>
            <a:r>
              <a:rPr lang="en-US" b="1" dirty="0"/>
              <a:t>Additional Reading:</a:t>
            </a:r>
            <a:endParaRPr lang="en-US" dirty="0"/>
          </a:p>
          <a:p>
            <a:pPr>
              <a:buFont typeface="Arial" panose="020B0604020202020204" pitchFamily="34" charset="0"/>
              <a:buChar char="•"/>
            </a:pPr>
            <a:r>
              <a:rPr lang="en-US" i="1" dirty="0"/>
              <a:t>Version Control with Git</a:t>
            </a:r>
            <a:r>
              <a:rPr lang="en-US" dirty="0"/>
              <a:t> by Jon </a:t>
            </a:r>
            <a:r>
              <a:rPr lang="en-US" dirty="0" err="1"/>
              <a:t>Loeliger</a:t>
            </a:r>
            <a:r>
              <a:rPr lang="en-US" dirty="0"/>
              <a:t> and Matthew McCullough</a:t>
            </a:r>
          </a:p>
          <a:p>
            <a:pPr>
              <a:buFont typeface="Arial" panose="020B0604020202020204" pitchFamily="34" charset="0"/>
              <a:buChar char="•"/>
            </a:pPr>
            <a:r>
              <a:rPr lang="en-US" i="1" dirty="0"/>
              <a:t>Git Magic</a:t>
            </a:r>
            <a:r>
              <a:rPr lang="en-US" dirty="0"/>
              <a:t> by Ben Lynn (free online book)</a:t>
            </a:r>
          </a:p>
          <a:p>
            <a:endParaRPr lang="hr-HR" dirty="0"/>
          </a:p>
        </p:txBody>
      </p:sp>
      <p:sp>
        <p:nvSpPr>
          <p:cNvPr id="4" name="Slide Number Placeholder 3"/>
          <p:cNvSpPr>
            <a:spLocks noGrp="1"/>
          </p:cNvSpPr>
          <p:nvPr>
            <p:ph type="sldNum" sz="quarter" idx="5"/>
          </p:nvPr>
        </p:nvSpPr>
        <p:spPr/>
        <p:txBody>
          <a:bodyPr/>
          <a:lstStyle/>
          <a:p>
            <a:fld id="{90A064B2-EFF6-4760-BE09-0DEDA56827BE}" type="slidenum">
              <a:rPr lang="hr-HR" smtClean="0"/>
              <a:t>6</a:t>
            </a:fld>
            <a:endParaRPr lang="hr-HR"/>
          </a:p>
        </p:txBody>
      </p:sp>
    </p:spTree>
    <p:extLst>
      <p:ext uri="{BB962C8B-B14F-4D97-AF65-F5344CB8AC3E}">
        <p14:creationId xmlns:p14="http://schemas.microsoft.com/office/powerpoint/2010/main" val="76098818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Naslovni slajd">
    <p:spTree>
      <p:nvGrpSpPr>
        <p:cNvPr id="1" name=""/>
        <p:cNvGrpSpPr/>
        <p:nvPr/>
      </p:nvGrpSpPr>
      <p:grpSpPr>
        <a:xfrm>
          <a:off x="0" y="0"/>
          <a:ext cx="0" cy="0"/>
          <a:chOff x="0" y="0"/>
          <a:chExt cx="0" cy="0"/>
        </a:xfrm>
      </p:grpSpPr>
      <p:pic>
        <p:nvPicPr>
          <p:cNvPr id="14" name="Slika 13">
            <a:extLst>
              <a:ext uri="{FF2B5EF4-FFF2-40B4-BE49-F238E27FC236}">
                <a16:creationId xmlns:a16="http://schemas.microsoft.com/office/drawing/2014/main" id="{8FBD081C-E6C2-807B-F622-45A52F57D62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428"/>
            <a:ext cx="12192000" cy="6857142"/>
          </a:xfrm>
          <a:prstGeom prst="rect">
            <a:avLst/>
          </a:prstGeom>
        </p:spPr>
      </p:pic>
      <p:sp>
        <p:nvSpPr>
          <p:cNvPr id="2" name="Naslov 1">
            <a:extLst>
              <a:ext uri="{FF2B5EF4-FFF2-40B4-BE49-F238E27FC236}">
                <a16:creationId xmlns:a16="http://schemas.microsoft.com/office/drawing/2014/main" id="{00F290A5-665D-F2E4-352E-051E267BCC19}"/>
              </a:ext>
            </a:extLst>
          </p:cNvPr>
          <p:cNvSpPr>
            <a:spLocks noGrp="1"/>
          </p:cNvSpPr>
          <p:nvPr>
            <p:ph type="ctrTitle" hasCustomPrompt="1"/>
          </p:nvPr>
        </p:nvSpPr>
        <p:spPr>
          <a:xfrm>
            <a:off x="2455653" y="2468084"/>
            <a:ext cx="9144000" cy="2387600"/>
          </a:xfrm>
        </p:spPr>
        <p:txBody>
          <a:bodyPr anchor="b"/>
          <a:lstStyle>
            <a:lvl1pPr algn="r">
              <a:defRPr sz="6000">
                <a:latin typeface="Montserrat" panose="00000500000000000000" pitchFamily="2" charset="-18"/>
              </a:defRPr>
            </a:lvl1pPr>
          </a:lstStyle>
          <a:p>
            <a:r>
              <a:rPr lang="hr-HR" dirty="0"/>
              <a:t>DOCUMENT TITLE</a:t>
            </a:r>
          </a:p>
        </p:txBody>
      </p:sp>
      <p:sp>
        <p:nvSpPr>
          <p:cNvPr id="3" name="Podnaslov 2">
            <a:extLst>
              <a:ext uri="{FF2B5EF4-FFF2-40B4-BE49-F238E27FC236}">
                <a16:creationId xmlns:a16="http://schemas.microsoft.com/office/drawing/2014/main" id="{7A61E420-EBAD-A9E6-F448-076E17D0F241}"/>
              </a:ext>
            </a:extLst>
          </p:cNvPr>
          <p:cNvSpPr>
            <a:spLocks noGrp="1"/>
          </p:cNvSpPr>
          <p:nvPr>
            <p:ph type="subTitle" idx="1" hasCustomPrompt="1"/>
          </p:nvPr>
        </p:nvSpPr>
        <p:spPr>
          <a:xfrm>
            <a:off x="2455653" y="4947759"/>
            <a:ext cx="9144000" cy="1655762"/>
          </a:xfrm>
        </p:spPr>
        <p:txBody>
          <a:bodyPr/>
          <a:lstStyle>
            <a:lvl1pPr marL="0" indent="0" algn="r">
              <a:buNone/>
              <a:defRPr sz="2400">
                <a:latin typeface="Montserrat" panose="00000500000000000000" pitchFamily="2" charset="-1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hr-HR" dirty="0"/>
              <a:t>SUBHEADING</a:t>
            </a:r>
          </a:p>
        </p:txBody>
      </p:sp>
    </p:spTree>
    <p:extLst>
      <p:ext uri="{BB962C8B-B14F-4D97-AF65-F5344CB8AC3E}">
        <p14:creationId xmlns:p14="http://schemas.microsoft.com/office/powerpoint/2010/main" val="1637976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7_Naslov i sadržaj">
    <p:spTree>
      <p:nvGrpSpPr>
        <p:cNvPr id="1" name=""/>
        <p:cNvGrpSpPr/>
        <p:nvPr/>
      </p:nvGrpSpPr>
      <p:grpSpPr>
        <a:xfrm>
          <a:off x="0" y="0"/>
          <a:ext cx="0" cy="0"/>
          <a:chOff x="0" y="0"/>
          <a:chExt cx="0" cy="0"/>
        </a:xfrm>
      </p:grpSpPr>
      <p:pic>
        <p:nvPicPr>
          <p:cNvPr id="7" name="Slika 6">
            <a:extLst>
              <a:ext uri="{FF2B5EF4-FFF2-40B4-BE49-F238E27FC236}">
                <a16:creationId xmlns:a16="http://schemas.microsoft.com/office/drawing/2014/main" id="{E1102532-B18A-F116-ED3D-C3E4F6576CC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428"/>
            <a:ext cx="12191998" cy="6857141"/>
          </a:xfrm>
          <a:prstGeom prst="rect">
            <a:avLst/>
          </a:prstGeom>
        </p:spPr>
      </p:pic>
      <p:sp>
        <p:nvSpPr>
          <p:cNvPr id="2" name="Naslov 1">
            <a:extLst>
              <a:ext uri="{FF2B5EF4-FFF2-40B4-BE49-F238E27FC236}">
                <a16:creationId xmlns:a16="http://schemas.microsoft.com/office/drawing/2014/main" id="{3476ACE7-458A-DB79-D9F2-688CE21D2DDA}"/>
              </a:ext>
            </a:extLst>
          </p:cNvPr>
          <p:cNvSpPr>
            <a:spLocks noGrp="1"/>
          </p:cNvSpPr>
          <p:nvPr>
            <p:ph type="title" hasCustomPrompt="1"/>
          </p:nvPr>
        </p:nvSpPr>
        <p:spPr/>
        <p:txBody>
          <a:bodyPr>
            <a:normAutofit/>
          </a:bodyPr>
          <a:lstStyle>
            <a:lvl1pPr algn="l">
              <a:defRPr sz="3600">
                <a:latin typeface="Bahnschrift SemiBold" panose="020B0502040204020203" pitchFamily="34" charset="0"/>
              </a:defRPr>
            </a:lvl1pPr>
          </a:lstStyle>
          <a:p>
            <a:r>
              <a:rPr lang="hr-HR" dirty="0"/>
              <a:t>HOMEWORK</a:t>
            </a:r>
          </a:p>
        </p:txBody>
      </p:sp>
      <p:sp>
        <p:nvSpPr>
          <p:cNvPr id="3" name="Rezervirano mjesto sadržaja 2">
            <a:extLst>
              <a:ext uri="{FF2B5EF4-FFF2-40B4-BE49-F238E27FC236}">
                <a16:creationId xmlns:a16="http://schemas.microsoft.com/office/drawing/2014/main" id="{48EC462E-02D9-044A-298B-A009977EE7DD}"/>
              </a:ext>
            </a:extLst>
          </p:cNvPr>
          <p:cNvSpPr>
            <a:spLocks noGrp="1"/>
          </p:cNvSpPr>
          <p:nvPr>
            <p:ph idx="1"/>
          </p:nvPr>
        </p:nvSpPr>
        <p:spPr/>
        <p:txBody>
          <a:bodyPr/>
          <a:lstStyle>
            <a:lvl1pPr>
              <a:defRPr>
                <a:latin typeface="Bahnschrift SemiLight" panose="020B0502040204020203" pitchFamily="34" charset="0"/>
              </a:defRPr>
            </a:lvl1pPr>
            <a:lvl2pPr>
              <a:defRPr>
                <a:latin typeface="Bahnschrift SemiLight" panose="020B0502040204020203" pitchFamily="34" charset="0"/>
              </a:defRPr>
            </a:lvl2pPr>
            <a:lvl3pPr>
              <a:defRPr>
                <a:latin typeface="Bahnschrift SemiLight" panose="020B0502040204020203" pitchFamily="34" charset="0"/>
              </a:defRPr>
            </a:lvl3pPr>
            <a:lvl4pPr>
              <a:defRPr>
                <a:latin typeface="Bahnschrift SemiLight" panose="020B0502040204020203" pitchFamily="34" charset="0"/>
              </a:defRPr>
            </a:lvl4pPr>
            <a:lvl5pPr>
              <a:defRPr>
                <a:latin typeface="Bahnschrift SemiLight" panose="020B0502040204020203" pitchFamily="34" charset="0"/>
              </a:defRPr>
            </a:lvl5pPr>
          </a:lstStyle>
          <a:p>
            <a:pPr lvl="0"/>
            <a:r>
              <a:rPr lang="hr-HR" dirty="0"/>
              <a:t>Kliknite da biste uredili matrice</a:t>
            </a:r>
          </a:p>
        </p:txBody>
      </p:sp>
    </p:spTree>
    <p:extLst>
      <p:ext uri="{BB962C8B-B14F-4D97-AF65-F5344CB8AC3E}">
        <p14:creationId xmlns:p14="http://schemas.microsoft.com/office/powerpoint/2010/main" val="20294087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8_Naslov i sadržaj">
    <p:spTree>
      <p:nvGrpSpPr>
        <p:cNvPr id="1" name=""/>
        <p:cNvGrpSpPr/>
        <p:nvPr/>
      </p:nvGrpSpPr>
      <p:grpSpPr>
        <a:xfrm>
          <a:off x="0" y="0"/>
          <a:ext cx="0" cy="0"/>
          <a:chOff x="0" y="0"/>
          <a:chExt cx="0" cy="0"/>
        </a:xfrm>
      </p:grpSpPr>
      <p:pic>
        <p:nvPicPr>
          <p:cNvPr id="7" name="Slika 6">
            <a:extLst>
              <a:ext uri="{FF2B5EF4-FFF2-40B4-BE49-F238E27FC236}">
                <a16:creationId xmlns:a16="http://schemas.microsoft.com/office/drawing/2014/main" id="{E1102532-B18A-F116-ED3D-C3E4F6576CC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2" y="428"/>
            <a:ext cx="12191996" cy="6857141"/>
          </a:xfrm>
          <a:prstGeom prst="rect">
            <a:avLst/>
          </a:prstGeom>
        </p:spPr>
      </p:pic>
      <p:sp>
        <p:nvSpPr>
          <p:cNvPr id="2" name="Naslov 1">
            <a:extLst>
              <a:ext uri="{FF2B5EF4-FFF2-40B4-BE49-F238E27FC236}">
                <a16:creationId xmlns:a16="http://schemas.microsoft.com/office/drawing/2014/main" id="{3476ACE7-458A-DB79-D9F2-688CE21D2DDA}"/>
              </a:ext>
            </a:extLst>
          </p:cNvPr>
          <p:cNvSpPr>
            <a:spLocks noGrp="1"/>
          </p:cNvSpPr>
          <p:nvPr>
            <p:ph type="title" hasCustomPrompt="1"/>
          </p:nvPr>
        </p:nvSpPr>
        <p:spPr/>
        <p:txBody>
          <a:bodyPr>
            <a:normAutofit/>
          </a:bodyPr>
          <a:lstStyle>
            <a:lvl1pPr algn="l">
              <a:defRPr sz="3600">
                <a:latin typeface="Bahnschrift SemiBold" panose="020B0502040204020203" pitchFamily="34" charset="0"/>
              </a:defRPr>
            </a:lvl1pPr>
          </a:lstStyle>
          <a:p>
            <a:r>
              <a:rPr lang="hr-HR" dirty="0"/>
              <a:t>ASSESSMENTS</a:t>
            </a:r>
          </a:p>
        </p:txBody>
      </p:sp>
      <p:sp>
        <p:nvSpPr>
          <p:cNvPr id="3" name="Rezervirano mjesto sadržaja 2">
            <a:extLst>
              <a:ext uri="{FF2B5EF4-FFF2-40B4-BE49-F238E27FC236}">
                <a16:creationId xmlns:a16="http://schemas.microsoft.com/office/drawing/2014/main" id="{48EC462E-02D9-044A-298B-A009977EE7DD}"/>
              </a:ext>
            </a:extLst>
          </p:cNvPr>
          <p:cNvSpPr>
            <a:spLocks noGrp="1"/>
          </p:cNvSpPr>
          <p:nvPr>
            <p:ph idx="1"/>
          </p:nvPr>
        </p:nvSpPr>
        <p:spPr/>
        <p:txBody>
          <a:bodyPr/>
          <a:lstStyle>
            <a:lvl1pPr>
              <a:defRPr>
                <a:latin typeface="Bahnschrift SemiLight" panose="020B0502040204020203" pitchFamily="34" charset="0"/>
              </a:defRPr>
            </a:lvl1pPr>
            <a:lvl2pPr>
              <a:defRPr>
                <a:latin typeface="Bahnschrift SemiLight" panose="020B0502040204020203" pitchFamily="34" charset="0"/>
              </a:defRPr>
            </a:lvl2pPr>
            <a:lvl3pPr>
              <a:defRPr>
                <a:latin typeface="Bahnschrift SemiLight" panose="020B0502040204020203" pitchFamily="34" charset="0"/>
              </a:defRPr>
            </a:lvl3pPr>
            <a:lvl4pPr>
              <a:defRPr>
                <a:latin typeface="Bahnschrift SemiLight" panose="020B0502040204020203" pitchFamily="34" charset="0"/>
              </a:defRPr>
            </a:lvl4pPr>
            <a:lvl5pPr>
              <a:defRPr>
                <a:latin typeface="Bahnschrift SemiLight" panose="020B0502040204020203" pitchFamily="34" charset="0"/>
              </a:defRPr>
            </a:lvl5pPr>
          </a:lstStyle>
          <a:p>
            <a:pPr lvl="0"/>
            <a:r>
              <a:rPr lang="hr-HR" dirty="0"/>
              <a:t>Kliknite da biste uredili matrice</a:t>
            </a:r>
          </a:p>
        </p:txBody>
      </p:sp>
    </p:spTree>
    <p:extLst>
      <p:ext uri="{BB962C8B-B14F-4D97-AF65-F5344CB8AC3E}">
        <p14:creationId xmlns:p14="http://schemas.microsoft.com/office/powerpoint/2010/main" val="41420978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9_Naslov i sadržaj">
    <p:spTree>
      <p:nvGrpSpPr>
        <p:cNvPr id="1" name=""/>
        <p:cNvGrpSpPr/>
        <p:nvPr/>
      </p:nvGrpSpPr>
      <p:grpSpPr>
        <a:xfrm>
          <a:off x="0" y="0"/>
          <a:ext cx="0" cy="0"/>
          <a:chOff x="0" y="0"/>
          <a:chExt cx="0" cy="0"/>
        </a:xfrm>
      </p:grpSpPr>
      <p:pic>
        <p:nvPicPr>
          <p:cNvPr id="7" name="Slika 6">
            <a:extLst>
              <a:ext uri="{FF2B5EF4-FFF2-40B4-BE49-F238E27FC236}">
                <a16:creationId xmlns:a16="http://schemas.microsoft.com/office/drawing/2014/main" id="{E1102532-B18A-F116-ED3D-C3E4F6576CC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2" y="428"/>
            <a:ext cx="12191996" cy="6857140"/>
          </a:xfrm>
          <a:prstGeom prst="rect">
            <a:avLst/>
          </a:prstGeom>
        </p:spPr>
      </p:pic>
      <p:sp>
        <p:nvSpPr>
          <p:cNvPr id="2" name="Naslov 1">
            <a:extLst>
              <a:ext uri="{FF2B5EF4-FFF2-40B4-BE49-F238E27FC236}">
                <a16:creationId xmlns:a16="http://schemas.microsoft.com/office/drawing/2014/main" id="{3476ACE7-458A-DB79-D9F2-688CE21D2DDA}"/>
              </a:ext>
            </a:extLst>
          </p:cNvPr>
          <p:cNvSpPr>
            <a:spLocks noGrp="1"/>
          </p:cNvSpPr>
          <p:nvPr>
            <p:ph type="title" hasCustomPrompt="1"/>
          </p:nvPr>
        </p:nvSpPr>
        <p:spPr/>
        <p:txBody>
          <a:bodyPr>
            <a:normAutofit/>
          </a:bodyPr>
          <a:lstStyle>
            <a:lvl1pPr algn="l">
              <a:defRPr sz="3600">
                <a:latin typeface="Bahnschrift SemiBold" panose="020B0502040204020203" pitchFamily="34" charset="0"/>
              </a:defRPr>
            </a:lvl1pPr>
          </a:lstStyle>
          <a:p>
            <a:r>
              <a:rPr lang="hr-HR" dirty="0"/>
              <a:t>ADDITIONAL READING</a:t>
            </a:r>
          </a:p>
        </p:txBody>
      </p:sp>
      <p:sp>
        <p:nvSpPr>
          <p:cNvPr id="3" name="Rezervirano mjesto sadržaja 2">
            <a:extLst>
              <a:ext uri="{FF2B5EF4-FFF2-40B4-BE49-F238E27FC236}">
                <a16:creationId xmlns:a16="http://schemas.microsoft.com/office/drawing/2014/main" id="{48EC462E-02D9-044A-298B-A009977EE7DD}"/>
              </a:ext>
            </a:extLst>
          </p:cNvPr>
          <p:cNvSpPr>
            <a:spLocks noGrp="1"/>
          </p:cNvSpPr>
          <p:nvPr>
            <p:ph idx="1"/>
          </p:nvPr>
        </p:nvSpPr>
        <p:spPr/>
        <p:txBody>
          <a:bodyPr/>
          <a:lstStyle>
            <a:lvl1pPr>
              <a:defRPr>
                <a:latin typeface="Bahnschrift SemiLight" panose="020B0502040204020203" pitchFamily="34" charset="0"/>
              </a:defRPr>
            </a:lvl1pPr>
            <a:lvl2pPr>
              <a:defRPr>
                <a:latin typeface="Bahnschrift SemiLight" panose="020B0502040204020203" pitchFamily="34" charset="0"/>
              </a:defRPr>
            </a:lvl2pPr>
            <a:lvl3pPr>
              <a:defRPr>
                <a:latin typeface="Bahnschrift SemiLight" panose="020B0502040204020203" pitchFamily="34" charset="0"/>
              </a:defRPr>
            </a:lvl3pPr>
            <a:lvl4pPr>
              <a:defRPr>
                <a:latin typeface="Bahnschrift SemiLight" panose="020B0502040204020203" pitchFamily="34" charset="0"/>
              </a:defRPr>
            </a:lvl4pPr>
            <a:lvl5pPr>
              <a:defRPr>
                <a:latin typeface="Bahnschrift SemiLight" panose="020B0502040204020203" pitchFamily="34" charset="0"/>
              </a:defRPr>
            </a:lvl5pPr>
          </a:lstStyle>
          <a:p>
            <a:pPr lvl="0"/>
            <a:r>
              <a:rPr lang="hr-HR" dirty="0"/>
              <a:t>Kliknite da biste uredili matrice</a:t>
            </a:r>
          </a:p>
        </p:txBody>
      </p:sp>
    </p:spTree>
    <p:extLst>
      <p:ext uri="{BB962C8B-B14F-4D97-AF65-F5344CB8AC3E}">
        <p14:creationId xmlns:p14="http://schemas.microsoft.com/office/powerpoint/2010/main" val="241432428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10_Naslov i sadržaj">
    <p:spTree>
      <p:nvGrpSpPr>
        <p:cNvPr id="1" name=""/>
        <p:cNvGrpSpPr/>
        <p:nvPr/>
      </p:nvGrpSpPr>
      <p:grpSpPr>
        <a:xfrm>
          <a:off x="0" y="0"/>
          <a:ext cx="0" cy="0"/>
          <a:chOff x="0" y="0"/>
          <a:chExt cx="0" cy="0"/>
        </a:xfrm>
      </p:grpSpPr>
      <p:pic>
        <p:nvPicPr>
          <p:cNvPr id="7" name="Slika 6">
            <a:extLst>
              <a:ext uri="{FF2B5EF4-FFF2-40B4-BE49-F238E27FC236}">
                <a16:creationId xmlns:a16="http://schemas.microsoft.com/office/drawing/2014/main" id="{E1102532-B18A-F116-ED3D-C3E4F6576CC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3" y="428"/>
            <a:ext cx="12191994" cy="6857140"/>
          </a:xfrm>
          <a:prstGeom prst="rect">
            <a:avLst/>
          </a:prstGeom>
        </p:spPr>
      </p:pic>
      <p:sp>
        <p:nvSpPr>
          <p:cNvPr id="2" name="Naslov 1">
            <a:extLst>
              <a:ext uri="{FF2B5EF4-FFF2-40B4-BE49-F238E27FC236}">
                <a16:creationId xmlns:a16="http://schemas.microsoft.com/office/drawing/2014/main" id="{3476ACE7-458A-DB79-D9F2-688CE21D2DDA}"/>
              </a:ext>
            </a:extLst>
          </p:cNvPr>
          <p:cNvSpPr>
            <a:spLocks noGrp="1"/>
          </p:cNvSpPr>
          <p:nvPr>
            <p:ph type="title" hasCustomPrompt="1"/>
          </p:nvPr>
        </p:nvSpPr>
        <p:spPr/>
        <p:txBody>
          <a:bodyPr>
            <a:normAutofit/>
          </a:bodyPr>
          <a:lstStyle>
            <a:lvl1pPr algn="l">
              <a:defRPr sz="3600">
                <a:latin typeface="Bahnschrift SemiBold" panose="020B0502040204020203" pitchFamily="34" charset="0"/>
              </a:defRPr>
            </a:lvl1pPr>
          </a:lstStyle>
          <a:p>
            <a:r>
              <a:rPr lang="hr-HR" dirty="0"/>
              <a:t>RESOURCES</a:t>
            </a:r>
          </a:p>
        </p:txBody>
      </p:sp>
      <p:sp>
        <p:nvSpPr>
          <p:cNvPr id="3" name="Rezervirano mjesto sadržaja 2">
            <a:extLst>
              <a:ext uri="{FF2B5EF4-FFF2-40B4-BE49-F238E27FC236}">
                <a16:creationId xmlns:a16="http://schemas.microsoft.com/office/drawing/2014/main" id="{48EC462E-02D9-044A-298B-A009977EE7DD}"/>
              </a:ext>
            </a:extLst>
          </p:cNvPr>
          <p:cNvSpPr>
            <a:spLocks noGrp="1"/>
          </p:cNvSpPr>
          <p:nvPr>
            <p:ph idx="1"/>
          </p:nvPr>
        </p:nvSpPr>
        <p:spPr/>
        <p:txBody>
          <a:bodyPr/>
          <a:lstStyle>
            <a:lvl1pPr>
              <a:defRPr>
                <a:latin typeface="Bahnschrift SemiLight" panose="020B0502040204020203" pitchFamily="34" charset="0"/>
              </a:defRPr>
            </a:lvl1pPr>
            <a:lvl2pPr>
              <a:defRPr>
                <a:latin typeface="Bahnschrift SemiLight" panose="020B0502040204020203" pitchFamily="34" charset="0"/>
              </a:defRPr>
            </a:lvl2pPr>
            <a:lvl3pPr>
              <a:defRPr>
                <a:latin typeface="Bahnschrift SemiLight" panose="020B0502040204020203" pitchFamily="34" charset="0"/>
              </a:defRPr>
            </a:lvl3pPr>
            <a:lvl4pPr>
              <a:defRPr>
                <a:latin typeface="Bahnschrift SemiLight" panose="020B0502040204020203" pitchFamily="34" charset="0"/>
              </a:defRPr>
            </a:lvl4pPr>
            <a:lvl5pPr>
              <a:defRPr>
                <a:latin typeface="Bahnschrift SemiLight" panose="020B0502040204020203" pitchFamily="34" charset="0"/>
              </a:defRPr>
            </a:lvl5pPr>
          </a:lstStyle>
          <a:p>
            <a:pPr lvl="0"/>
            <a:r>
              <a:rPr lang="hr-HR" dirty="0"/>
              <a:t>Kliknite da biste uredili matrice</a:t>
            </a:r>
          </a:p>
        </p:txBody>
      </p:sp>
    </p:spTree>
    <p:extLst>
      <p:ext uri="{BB962C8B-B14F-4D97-AF65-F5344CB8AC3E}">
        <p14:creationId xmlns:p14="http://schemas.microsoft.com/office/powerpoint/2010/main" val="168008985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6_Završni slajd">
    <p:spTree>
      <p:nvGrpSpPr>
        <p:cNvPr id="1" name=""/>
        <p:cNvGrpSpPr/>
        <p:nvPr/>
      </p:nvGrpSpPr>
      <p:grpSpPr>
        <a:xfrm>
          <a:off x="0" y="0"/>
          <a:ext cx="0" cy="0"/>
          <a:chOff x="0" y="0"/>
          <a:chExt cx="0" cy="0"/>
        </a:xfrm>
      </p:grpSpPr>
      <p:pic>
        <p:nvPicPr>
          <p:cNvPr id="9" name="Slika 8">
            <a:extLst>
              <a:ext uri="{FF2B5EF4-FFF2-40B4-BE49-F238E27FC236}">
                <a16:creationId xmlns:a16="http://schemas.microsoft.com/office/drawing/2014/main" id="{1E9C26A1-6687-A87D-1AE0-CDCFC63DA5B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428"/>
            <a:ext cx="12191998" cy="6857142"/>
          </a:xfrm>
          <a:prstGeom prst="rect">
            <a:avLst/>
          </a:prstGeom>
        </p:spPr>
      </p:pic>
    </p:spTree>
    <p:extLst>
      <p:ext uri="{BB962C8B-B14F-4D97-AF65-F5344CB8AC3E}">
        <p14:creationId xmlns:p14="http://schemas.microsoft.com/office/powerpoint/2010/main" val="20498270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Naslovni slajd">
    <p:spTree>
      <p:nvGrpSpPr>
        <p:cNvPr id="1" name=""/>
        <p:cNvGrpSpPr/>
        <p:nvPr/>
      </p:nvGrpSpPr>
      <p:grpSpPr>
        <a:xfrm>
          <a:off x="0" y="0"/>
          <a:ext cx="0" cy="0"/>
          <a:chOff x="0" y="0"/>
          <a:chExt cx="0" cy="0"/>
        </a:xfrm>
      </p:grpSpPr>
      <p:pic>
        <p:nvPicPr>
          <p:cNvPr id="9" name="Slika 8">
            <a:extLst>
              <a:ext uri="{FF2B5EF4-FFF2-40B4-BE49-F238E27FC236}">
                <a16:creationId xmlns:a16="http://schemas.microsoft.com/office/drawing/2014/main" id="{1E9C26A1-6687-A87D-1AE0-CDCFC63DA5B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428"/>
            <a:ext cx="12192000" cy="6857142"/>
          </a:xfrm>
          <a:prstGeom prst="rect">
            <a:avLst/>
          </a:prstGeom>
        </p:spPr>
      </p:pic>
      <p:sp>
        <p:nvSpPr>
          <p:cNvPr id="2" name="Naslov 1">
            <a:extLst>
              <a:ext uri="{FF2B5EF4-FFF2-40B4-BE49-F238E27FC236}">
                <a16:creationId xmlns:a16="http://schemas.microsoft.com/office/drawing/2014/main" id="{00F290A5-665D-F2E4-352E-051E267BCC19}"/>
              </a:ext>
            </a:extLst>
          </p:cNvPr>
          <p:cNvSpPr>
            <a:spLocks noGrp="1"/>
          </p:cNvSpPr>
          <p:nvPr>
            <p:ph type="ctrTitle" hasCustomPrompt="1"/>
          </p:nvPr>
        </p:nvSpPr>
        <p:spPr>
          <a:xfrm>
            <a:off x="2455653" y="3382477"/>
            <a:ext cx="9144000" cy="2387600"/>
          </a:xfrm>
        </p:spPr>
        <p:txBody>
          <a:bodyPr anchor="b"/>
          <a:lstStyle>
            <a:lvl1pPr algn="r">
              <a:defRPr sz="4800">
                <a:latin typeface="Bahnschrift" panose="020B0502040204020203" pitchFamily="34" charset="0"/>
              </a:defRPr>
            </a:lvl1pPr>
          </a:lstStyle>
          <a:p>
            <a:r>
              <a:rPr lang="hr-HR" dirty="0"/>
              <a:t>HEADING</a:t>
            </a:r>
          </a:p>
        </p:txBody>
      </p:sp>
    </p:spTree>
    <p:extLst>
      <p:ext uri="{BB962C8B-B14F-4D97-AF65-F5344CB8AC3E}">
        <p14:creationId xmlns:p14="http://schemas.microsoft.com/office/powerpoint/2010/main" val="16266225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Naslov i sadržaj">
    <p:spTree>
      <p:nvGrpSpPr>
        <p:cNvPr id="1" name=""/>
        <p:cNvGrpSpPr/>
        <p:nvPr/>
      </p:nvGrpSpPr>
      <p:grpSpPr>
        <a:xfrm>
          <a:off x="0" y="0"/>
          <a:ext cx="0" cy="0"/>
          <a:chOff x="0" y="0"/>
          <a:chExt cx="0" cy="0"/>
        </a:xfrm>
      </p:grpSpPr>
      <p:pic>
        <p:nvPicPr>
          <p:cNvPr id="10" name="Slika 9" descr="Slika na kojoj se prikazuje crta, snimka zaslona, šarenilo, dizajn&#10;&#10;Opis je automatski generiran">
            <a:extLst>
              <a:ext uri="{FF2B5EF4-FFF2-40B4-BE49-F238E27FC236}">
                <a16:creationId xmlns:a16="http://schemas.microsoft.com/office/drawing/2014/main" id="{7D3E6235-77BD-81C2-1C4B-460BFF2AC56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28"/>
            <a:ext cx="12192000" cy="6857143"/>
          </a:xfrm>
          <a:prstGeom prst="rect">
            <a:avLst/>
          </a:prstGeom>
        </p:spPr>
      </p:pic>
      <p:sp>
        <p:nvSpPr>
          <p:cNvPr id="2" name="Naslov 1">
            <a:extLst>
              <a:ext uri="{FF2B5EF4-FFF2-40B4-BE49-F238E27FC236}">
                <a16:creationId xmlns:a16="http://schemas.microsoft.com/office/drawing/2014/main" id="{3476ACE7-458A-DB79-D9F2-688CE21D2DDA}"/>
              </a:ext>
            </a:extLst>
          </p:cNvPr>
          <p:cNvSpPr>
            <a:spLocks noGrp="1"/>
          </p:cNvSpPr>
          <p:nvPr>
            <p:ph type="title"/>
          </p:nvPr>
        </p:nvSpPr>
        <p:spPr/>
        <p:txBody>
          <a:bodyPr>
            <a:normAutofit/>
          </a:bodyPr>
          <a:lstStyle>
            <a:lvl1pPr algn="r">
              <a:defRPr sz="3600">
                <a:latin typeface="Bahnschrift SemiBold" panose="020B0502040204020203" pitchFamily="34" charset="0"/>
              </a:defRPr>
            </a:lvl1pPr>
          </a:lstStyle>
          <a:p>
            <a:r>
              <a:rPr lang="hr-HR" dirty="0"/>
              <a:t>Kliknite da biste uredili stil naslova matrice</a:t>
            </a:r>
          </a:p>
        </p:txBody>
      </p:sp>
      <p:sp>
        <p:nvSpPr>
          <p:cNvPr id="3" name="Rezervirano mjesto sadržaja 2">
            <a:extLst>
              <a:ext uri="{FF2B5EF4-FFF2-40B4-BE49-F238E27FC236}">
                <a16:creationId xmlns:a16="http://schemas.microsoft.com/office/drawing/2014/main" id="{48EC462E-02D9-044A-298B-A009977EE7DD}"/>
              </a:ext>
            </a:extLst>
          </p:cNvPr>
          <p:cNvSpPr>
            <a:spLocks noGrp="1"/>
          </p:cNvSpPr>
          <p:nvPr>
            <p:ph idx="1"/>
          </p:nvPr>
        </p:nvSpPr>
        <p:spPr/>
        <p:txBody>
          <a:bodyPr/>
          <a:lstStyle>
            <a:lvl1pPr>
              <a:defRPr>
                <a:latin typeface="Bahnschrift SemiLight" panose="020B0502040204020203" pitchFamily="34" charset="0"/>
              </a:defRPr>
            </a:lvl1pPr>
            <a:lvl2pPr>
              <a:defRPr>
                <a:latin typeface="Bahnschrift SemiLight" panose="020B0502040204020203" pitchFamily="34" charset="0"/>
              </a:defRPr>
            </a:lvl2pPr>
            <a:lvl3pPr>
              <a:defRPr>
                <a:latin typeface="Bahnschrift SemiLight" panose="020B0502040204020203" pitchFamily="34" charset="0"/>
              </a:defRPr>
            </a:lvl3pPr>
            <a:lvl4pPr>
              <a:defRPr>
                <a:latin typeface="Bahnschrift SemiLight" panose="020B0502040204020203" pitchFamily="34" charset="0"/>
              </a:defRPr>
            </a:lvl4pPr>
            <a:lvl5pPr>
              <a:defRPr>
                <a:latin typeface="Bahnschrift SemiLight" panose="020B0502040204020203" pitchFamily="34" charset="0"/>
              </a:defRPr>
            </a:lvl5pPr>
          </a:lstStyle>
          <a:p>
            <a:pPr lvl="0"/>
            <a:r>
              <a:rPr lang="hr-HR" dirty="0"/>
              <a:t>Kliknite da biste uredili matrice</a:t>
            </a:r>
          </a:p>
        </p:txBody>
      </p:sp>
    </p:spTree>
    <p:extLst>
      <p:ext uri="{BB962C8B-B14F-4D97-AF65-F5344CB8AC3E}">
        <p14:creationId xmlns:p14="http://schemas.microsoft.com/office/powerpoint/2010/main" val="16012754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va sadržaja">
    <p:spTree>
      <p:nvGrpSpPr>
        <p:cNvPr id="1" name=""/>
        <p:cNvGrpSpPr/>
        <p:nvPr/>
      </p:nvGrpSpPr>
      <p:grpSpPr>
        <a:xfrm>
          <a:off x="0" y="0"/>
          <a:ext cx="0" cy="0"/>
          <a:chOff x="0" y="0"/>
          <a:chExt cx="0" cy="0"/>
        </a:xfrm>
      </p:grpSpPr>
      <p:pic>
        <p:nvPicPr>
          <p:cNvPr id="8" name="Slika 7" descr="Slika na kojoj se prikazuje crta, snimka zaslona, šarenilo, dizajn">
            <a:extLst>
              <a:ext uri="{FF2B5EF4-FFF2-40B4-BE49-F238E27FC236}">
                <a16:creationId xmlns:a16="http://schemas.microsoft.com/office/drawing/2014/main" id="{813DD7BB-6C45-D079-40C8-D9AAFA33515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28"/>
            <a:ext cx="12192000" cy="6857143"/>
          </a:xfrm>
          <a:prstGeom prst="rect">
            <a:avLst/>
          </a:prstGeom>
        </p:spPr>
      </p:pic>
      <p:sp>
        <p:nvSpPr>
          <p:cNvPr id="2" name="Naslov 1">
            <a:extLst>
              <a:ext uri="{FF2B5EF4-FFF2-40B4-BE49-F238E27FC236}">
                <a16:creationId xmlns:a16="http://schemas.microsoft.com/office/drawing/2014/main" id="{E69C0126-D498-D7EF-F08C-471CA839C90A}"/>
              </a:ext>
            </a:extLst>
          </p:cNvPr>
          <p:cNvSpPr>
            <a:spLocks noGrp="1"/>
          </p:cNvSpPr>
          <p:nvPr>
            <p:ph type="title"/>
          </p:nvPr>
        </p:nvSpPr>
        <p:spPr/>
        <p:txBody>
          <a:bodyPr>
            <a:normAutofit/>
          </a:bodyPr>
          <a:lstStyle>
            <a:lvl1pPr algn="r">
              <a:defRPr sz="3600">
                <a:latin typeface="Bahnschrift SemiBold" panose="020B0502040204020203" pitchFamily="34" charset="0"/>
              </a:defRPr>
            </a:lvl1pPr>
          </a:lstStyle>
          <a:p>
            <a:r>
              <a:rPr lang="hr-HR" dirty="0"/>
              <a:t>Kliknite da biste uredili stil naslova matrice</a:t>
            </a:r>
          </a:p>
        </p:txBody>
      </p:sp>
      <p:sp>
        <p:nvSpPr>
          <p:cNvPr id="3" name="Rezervirano mjesto sadržaja 2">
            <a:extLst>
              <a:ext uri="{FF2B5EF4-FFF2-40B4-BE49-F238E27FC236}">
                <a16:creationId xmlns:a16="http://schemas.microsoft.com/office/drawing/2014/main" id="{E0915537-B2D1-B872-5BC6-E6A6498B822A}"/>
              </a:ext>
            </a:extLst>
          </p:cNvPr>
          <p:cNvSpPr>
            <a:spLocks noGrp="1"/>
          </p:cNvSpPr>
          <p:nvPr>
            <p:ph sz="half" idx="1"/>
          </p:nvPr>
        </p:nvSpPr>
        <p:spPr>
          <a:xfrm>
            <a:off x="838200" y="1825625"/>
            <a:ext cx="5181600" cy="4351338"/>
          </a:xfrm>
        </p:spPr>
        <p:txBody>
          <a:bodyPr/>
          <a:lstStyle>
            <a:lvl1pPr>
              <a:defRPr>
                <a:latin typeface="Bahnschrift SemiLight" panose="020B0502040204020203" pitchFamily="34" charset="0"/>
              </a:defRPr>
            </a:lvl1pPr>
          </a:lstStyle>
          <a:p>
            <a:pPr lvl="0"/>
            <a:r>
              <a:rPr lang="hr-HR" dirty="0"/>
              <a:t>Kliknite da biste uredili matrice</a:t>
            </a:r>
          </a:p>
        </p:txBody>
      </p:sp>
      <p:sp>
        <p:nvSpPr>
          <p:cNvPr id="4" name="Rezervirano mjesto sadržaja 3">
            <a:extLst>
              <a:ext uri="{FF2B5EF4-FFF2-40B4-BE49-F238E27FC236}">
                <a16:creationId xmlns:a16="http://schemas.microsoft.com/office/drawing/2014/main" id="{6E429AF7-3B52-7B21-C5E7-7BA86CDA8184}"/>
              </a:ext>
            </a:extLst>
          </p:cNvPr>
          <p:cNvSpPr>
            <a:spLocks noGrp="1"/>
          </p:cNvSpPr>
          <p:nvPr>
            <p:ph sz="half" idx="2"/>
          </p:nvPr>
        </p:nvSpPr>
        <p:spPr>
          <a:xfrm>
            <a:off x="6172200" y="1825625"/>
            <a:ext cx="5181600" cy="4351338"/>
          </a:xfrm>
        </p:spPr>
        <p:txBody>
          <a:bodyPr/>
          <a:lstStyle>
            <a:lvl1pPr marL="0" indent="0">
              <a:buNone/>
              <a:defRPr/>
            </a:lvl1pPr>
          </a:lstStyle>
          <a:p>
            <a:pPr lvl="0"/>
            <a:endParaRPr lang="hr-HR" dirty="0"/>
          </a:p>
        </p:txBody>
      </p:sp>
    </p:spTree>
    <p:extLst>
      <p:ext uri="{BB962C8B-B14F-4D97-AF65-F5344CB8AC3E}">
        <p14:creationId xmlns:p14="http://schemas.microsoft.com/office/powerpoint/2010/main" val="41308425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Naslovni slajd">
    <p:spTree>
      <p:nvGrpSpPr>
        <p:cNvPr id="1" name=""/>
        <p:cNvGrpSpPr/>
        <p:nvPr/>
      </p:nvGrpSpPr>
      <p:grpSpPr>
        <a:xfrm>
          <a:off x="0" y="0"/>
          <a:ext cx="0" cy="0"/>
          <a:chOff x="0" y="0"/>
          <a:chExt cx="0" cy="0"/>
        </a:xfrm>
      </p:grpSpPr>
      <p:pic>
        <p:nvPicPr>
          <p:cNvPr id="4" name="Slika 3">
            <a:extLst>
              <a:ext uri="{FF2B5EF4-FFF2-40B4-BE49-F238E27FC236}">
                <a16:creationId xmlns:a16="http://schemas.microsoft.com/office/drawing/2014/main" id="{4911BAC4-6BC8-78C9-C3A0-3B8193B50BA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428"/>
            <a:ext cx="12192000" cy="6857142"/>
          </a:xfrm>
          <a:prstGeom prst="rect">
            <a:avLst/>
          </a:prstGeom>
        </p:spPr>
      </p:pic>
      <p:sp>
        <p:nvSpPr>
          <p:cNvPr id="2" name="Naslov 1">
            <a:extLst>
              <a:ext uri="{FF2B5EF4-FFF2-40B4-BE49-F238E27FC236}">
                <a16:creationId xmlns:a16="http://schemas.microsoft.com/office/drawing/2014/main" id="{00F290A5-665D-F2E4-352E-051E267BCC19}"/>
              </a:ext>
            </a:extLst>
          </p:cNvPr>
          <p:cNvSpPr>
            <a:spLocks noGrp="1"/>
          </p:cNvSpPr>
          <p:nvPr>
            <p:ph type="ctrTitle" hasCustomPrompt="1"/>
          </p:nvPr>
        </p:nvSpPr>
        <p:spPr>
          <a:xfrm>
            <a:off x="2455653" y="3382477"/>
            <a:ext cx="9144000" cy="2387600"/>
          </a:xfrm>
        </p:spPr>
        <p:txBody>
          <a:bodyPr anchor="b"/>
          <a:lstStyle>
            <a:lvl1pPr algn="r">
              <a:defRPr sz="4800">
                <a:latin typeface="Bahnschrift" panose="020B0502040204020203" pitchFamily="34" charset="0"/>
              </a:defRPr>
            </a:lvl1pPr>
          </a:lstStyle>
          <a:p>
            <a:r>
              <a:rPr lang="hr-HR" dirty="0"/>
              <a:t>HEADING</a:t>
            </a:r>
          </a:p>
        </p:txBody>
      </p:sp>
    </p:spTree>
    <p:extLst>
      <p:ext uri="{BB962C8B-B14F-4D97-AF65-F5344CB8AC3E}">
        <p14:creationId xmlns:p14="http://schemas.microsoft.com/office/powerpoint/2010/main" val="29414218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1_Naslov i sadržaj">
    <p:spTree>
      <p:nvGrpSpPr>
        <p:cNvPr id="1" name=""/>
        <p:cNvGrpSpPr/>
        <p:nvPr/>
      </p:nvGrpSpPr>
      <p:grpSpPr>
        <a:xfrm>
          <a:off x="0" y="0"/>
          <a:ext cx="0" cy="0"/>
          <a:chOff x="0" y="0"/>
          <a:chExt cx="0" cy="0"/>
        </a:xfrm>
      </p:grpSpPr>
      <p:pic>
        <p:nvPicPr>
          <p:cNvPr id="7" name="Slika 6" descr="Slika na kojoj se prikazuje crta, snimka zaslona, dizajn&#10;&#10;Opis je automatski generiran">
            <a:extLst>
              <a:ext uri="{FF2B5EF4-FFF2-40B4-BE49-F238E27FC236}">
                <a16:creationId xmlns:a16="http://schemas.microsoft.com/office/drawing/2014/main" id="{E1102532-B18A-F116-ED3D-C3E4F6576C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28"/>
            <a:ext cx="12192000" cy="6857143"/>
          </a:xfrm>
          <a:prstGeom prst="rect">
            <a:avLst/>
          </a:prstGeom>
        </p:spPr>
      </p:pic>
      <p:sp>
        <p:nvSpPr>
          <p:cNvPr id="2" name="Naslov 1">
            <a:extLst>
              <a:ext uri="{FF2B5EF4-FFF2-40B4-BE49-F238E27FC236}">
                <a16:creationId xmlns:a16="http://schemas.microsoft.com/office/drawing/2014/main" id="{3476ACE7-458A-DB79-D9F2-688CE21D2DDA}"/>
              </a:ext>
            </a:extLst>
          </p:cNvPr>
          <p:cNvSpPr>
            <a:spLocks noGrp="1"/>
          </p:cNvSpPr>
          <p:nvPr>
            <p:ph type="title"/>
          </p:nvPr>
        </p:nvSpPr>
        <p:spPr/>
        <p:txBody>
          <a:bodyPr>
            <a:normAutofit/>
          </a:bodyPr>
          <a:lstStyle>
            <a:lvl1pPr algn="r">
              <a:defRPr sz="3600">
                <a:latin typeface="Bahnschrift SemiBold" panose="020B0502040204020203" pitchFamily="34" charset="0"/>
              </a:defRPr>
            </a:lvl1pPr>
          </a:lstStyle>
          <a:p>
            <a:r>
              <a:rPr lang="hr-HR" dirty="0"/>
              <a:t>Kliknite da biste uredili stil naslova matrice</a:t>
            </a:r>
          </a:p>
        </p:txBody>
      </p:sp>
      <p:sp>
        <p:nvSpPr>
          <p:cNvPr id="3" name="Rezervirano mjesto sadržaja 2">
            <a:extLst>
              <a:ext uri="{FF2B5EF4-FFF2-40B4-BE49-F238E27FC236}">
                <a16:creationId xmlns:a16="http://schemas.microsoft.com/office/drawing/2014/main" id="{48EC462E-02D9-044A-298B-A009977EE7DD}"/>
              </a:ext>
            </a:extLst>
          </p:cNvPr>
          <p:cNvSpPr>
            <a:spLocks noGrp="1"/>
          </p:cNvSpPr>
          <p:nvPr>
            <p:ph idx="1"/>
          </p:nvPr>
        </p:nvSpPr>
        <p:spPr/>
        <p:txBody>
          <a:bodyPr/>
          <a:lstStyle>
            <a:lvl1pPr>
              <a:defRPr>
                <a:latin typeface="Bahnschrift SemiLight" panose="020B0502040204020203" pitchFamily="34" charset="0"/>
              </a:defRPr>
            </a:lvl1pPr>
            <a:lvl2pPr>
              <a:defRPr>
                <a:latin typeface="Bahnschrift SemiLight" panose="020B0502040204020203" pitchFamily="34" charset="0"/>
              </a:defRPr>
            </a:lvl2pPr>
            <a:lvl3pPr>
              <a:defRPr>
                <a:latin typeface="Bahnschrift SemiLight" panose="020B0502040204020203" pitchFamily="34" charset="0"/>
              </a:defRPr>
            </a:lvl3pPr>
            <a:lvl4pPr>
              <a:defRPr>
                <a:latin typeface="Bahnschrift SemiLight" panose="020B0502040204020203" pitchFamily="34" charset="0"/>
              </a:defRPr>
            </a:lvl4pPr>
            <a:lvl5pPr>
              <a:defRPr>
                <a:latin typeface="Bahnschrift SemiLight" panose="020B0502040204020203" pitchFamily="34" charset="0"/>
              </a:defRPr>
            </a:lvl5pPr>
          </a:lstStyle>
          <a:p>
            <a:pPr lvl="0"/>
            <a:r>
              <a:rPr lang="hr-HR" dirty="0"/>
              <a:t>Kliknite da biste uredili matrice</a:t>
            </a:r>
          </a:p>
        </p:txBody>
      </p:sp>
    </p:spTree>
    <p:extLst>
      <p:ext uri="{BB962C8B-B14F-4D97-AF65-F5344CB8AC3E}">
        <p14:creationId xmlns:p14="http://schemas.microsoft.com/office/powerpoint/2010/main" val="15589031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1_Dva sadržaja">
    <p:spTree>
      <p:nvGrpSpPr>
        <p:cNvPr id="1" name=""/>
        <p:cNvGrpSpPr/>
        <p:nvPr/>
      </p:nvGrpSpPr>
      <p:grpSpPr>
        <a:xfrm>
          <a:off x="0" y="0"/>
          <a:ext cx="0" cy="0"/>
          <a:chOff x="0" y="0"/>
          <a:chExt cx="0" cy="0"/>
        </a:xfrm>
      </p:grpSpPr>
      <p:pic>
        <p:nvPicPr>
          <p:cNvPr id="5" name="Slika 4" descr="Slika na kojoj se prikazuje crta, snimka zaslona, dizajn&#10;&#10;Opis je automatski generiran">
            <a:extLst>
              <a:ext uri="{FF2B5EF4-FFF2-40B4-BE49-F238E27FC236}">
                <a16:creationId xmlns:a16="http://schemas.microsoft.com/office/drawing/2014/main" id="{5FF10651-A88B-132B-AE77-005E725B182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28"/>
            <a:ext cx="12192000" cy="6857143"/>
          </a:xfrm>
          <a:prstGeom prst="rect">
            <a:avLst/>
          </a:prstGeom>
        </p:spPr>
      </p:pic>
      <p:sp>
        <p:nvSpPr>
          <p:cNvPr id="2" name="Naslov 1">
            <a:extLst>
              <a:ext uri="{FF2B5EF4-FFF2-40B4-BE49-F238E27FC236}">
                <a16:creationId xmlns:a16="http://schemas.microsoft.com/office/drawing/2014/main" id="{E69C0126-D498-D7EF-F08C-471CA839C90A}"/>
              </a:ext>
            </a:extLst>
          </p:cNvPr>
          <p:cNvSpPr>
            <a:spLocks noGrp="1"/>
          </p:cNvSpPr>
          <p:nvPr>
            <p:ph type="title"/>
          </p:nvPr>
        </p:nvSpPr>
        <p:spPr/>
        <p:txBody>
          <a:bodyPr>
            <a:normAutofit/>
          </a:bodyPr>
          <a:lstStyle>
            <a:lvl1pPr algn="r">
              <a:defRPr sz="3600">
                <a:latin typeface="Bahnschrift SemiBold" panose="020B0502040204020203" pitchFamily="34" charset="0"/>
              </a:defRPr>
            </a:lvl1pPr>
          </a:lstStyle>
          <a:p>
            <a:r>
              <a:rPr lang="hr-HR" dirty="0"/>
              <a:t>Kliknite da biste uredili stil naslova matrice</a:t>
            </a:r>
          </a:p>
        </p:txBody>
      </p:sp>
      <p:sp>
        <p:nvSpPr>
          <p:cNvPr id="3" name="Rezervirano mjesto sadržaja 2">
            <a:extLst>
              <a:ext uri="{FF2B5EF4-FFF2-40B4-BE49-F238E27FC236}">
                <a16:creationId xmlns:a16="http://schemas.microsoft.com/office/drawing/2014/main" id="{E0915537-B2D1-B872-5BC6-E6A6498B822A}"/>
              </a:ext>
            </a:extLst>
          </p:cNvPr>
          <p:cNvSpPr>
            <a:spLocks noGrp="1"/>
          </p:cNvSpPr>
          <p:nvPr>
            <p:ph sz="half" idx="1"/>
          </p:nvPr>
        </p:nvSpPr>
        <p:spPr>
          <a:xfrm>
            <a:off x="838200" y="1825625"/>
            <a:ext cx="5181600" cy="4351338"/>
          </a:xfrm>
        </p:spPr>
        <p:txBody>
          <a:bodyPr/>
          <a:lstStyle>
            <a:lvl1pPr>
              <a:defRPr>
                <a:latin typeface="Bahnschrift SemiLight" panose="020B0502040204020203" pitchFamily="34" charset="0"/>
              </a:defRPr>
            </a:lvl1pPr>
          </a:lstStyle>
          <a:p>
            <a:pPr lvl="0"/>
            <a:r>
              <a:rPr lang="hr-HR" dirty="0"/>
              <a:t>Kliknite da biste uredili matrice</a:t>
            </a:r>
          </a:p>
        </p:txBody>
      </p:sp>
      <p:sp>
        <p:nvSpPr>
          <p:cNvPr id="4" name="Rezervirano mjesto sadržaja 3">
            <a:extLst>
              <a:ext uri="{FF2B5EF4-FFF2-40B4-BE49-F238E27FC236}">
                <a16:creationId xmlns:a16="http://schemas.microsoft.com/office/drawing/2014/main" id="{6E429AF7-3B52-7B21-C5E7-7BA86CDA8184}"/>
              </a:ext>
            </a:extLst>
          </p:cNvPr>
          <p:cNvSpPr>
            <a:spLocks noGrp="1"/>
          </p:cNvSpPr>
          <p:nvPr>
            <p:ph sz="half" idx="2"/>
          </p:nvPr>
        </p:nvSpPr>
        <p:spPr>
          <a:xfrm>
            <a:off x="6172200" y="1825625"/>
            <a:ext cx="5181600" cy="4351338"/>
          </a:xfrm>
        </p:spPr>
        <p:txBody>
          <a:bodyPr/>
          <a:lstStyle>
            <a:lvl1pPr marL="0" indent="0">
              <a:buNone/>
              <a:defRPr/>
            </a:lvl1pPr>
          </a:lstStyle>
          <a:p>
            <a:pPr lvl="0"/>
            <a:endParaRPr lang="hr-HR" dirty="0"/>
          </a:p>
        </p:txBody>
      </p:sp>
    </p:spTree>
    <p:extLst>
      <p:ext uri="{BB962C8B-B14F-4D97-AF65-F5344CB8AC3E}">
        <p14:creationId xmlns:p14="http://schemas.microsoft.com/office/powerpoint/2010/main" val="25568300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5_Naslov i sadržaj">
    <p:spTree>
      <p:nvGrpSpPr>
        <p:cNvPr id="1" name=""/>
        <p:cNvGrpSpPr/>
        <p:nvPr/>
      </p:nvGrpSpPr>
      <p:grpSpPr>
        <a:xfrm>
          <a:off x="0" y="0"/>
          <a:ext cx="0" cy="0"/>
          <a:chOff x="0" y="0"/>
          <a:chExt cx="0" cy="0"/>
        </a:xfrm>
      </p:grpSpPr>
      <p:pic>
        <p:nvPicPr>
          <p:cNvPr id="7" name="Slika 6">
            <a:extLst>
              <a:ext uri="{FF2B5EF4-FFF2-40B4-BE49-F238E27FC236}">
                <a16:creationId xmlns:a16="http://schemas.microsoft.com/office/drawing/2014/main" id="{E1102532-B18A-F116-ED3D-C3E4F6576CC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428"/>
            <a:ext cx="12192000" cy="6857142"/>
          </a:xfrm>
          <a:prstGeom prst="rect">
            <a:avLst/>
          </a:prstGeom>
        </p:spPr>
      </p:pic>
      <p:sp>
        <p:nvSpPr>
          <p:cNvPr id="2" name="Naslov 1">
            <a:extLst>
              <a:ext uri="{FF2B5EF4-FFF2-40B4-BE49-F238E27FC236}">
                <a16:creationId xmlns:a16="http://schemas.microsoft.com/office/drawing/2014/main" id="{3476ACE7-458A-DB79-D9F2-688CE21D2DDA}"/>
              </a:ext>
            </a:extLst>
          </p:cNvPr>
          <p:cNvSpPr>
            <a:spLocks noGrp="1"/>
          </p:cNvSpPr>
          <p:nvPr>
            <p:ph type="title" hasCustomPrompt="1"/>
          </p:nvPr>
        </p:nvSpPr>
        <p:spPr/>
        <p:txBody>
          <a:bodyPr>
            <a:normAutofit/>
          </a:bodyPr>
          <a:lstStyle>
            <a:lvl1pPr algn="l">
              <a:defRPr sz="3600">
                <a:latin typeface="Bahnschrift SemiBold" panose="020B0502040204020203" pitchFamily="34" charset="0"/>
              </a:defRPr>
            </a:lvl1pPr>
          </a:lstStyle>
          <a:p>
            <a:r>
              <a:rPr lang="hr-HR" dirty="0"/>
              <a:t>DISCUSSION</a:t>
            </a:r>
          </a:p>
        </p:txBody>
      </p:sp>
      <p:sp>
        <p:nvSpPr>
          <p:cNvPr id="3" name="Rezervirano mjesto sadržaja 2">
            <a:extLst>
              <a:ext uri="{FF2B5EF4-FFF2-40B4-BE49-F238E27FC236}">
                <a16:creationId xmlns:a16="http://schemas.microsoft.com/office/drawing/2014/main" id="{48EC462E-02D9-044A-298B-A009977EE7DD}"/>
              </a:ext>
            </a:extLst>
          </p:cNvPr>
          <p:cNvSpPr>
            <a:spLocks noGrp="1"/>
          </p:cNvSpPr>
          <p:nvPr>
            <p:ph idx="1"/>
          </p:nvPr>
        </p:nvSpPr>
        <p:spPr/>
        <p:txBody>
          <a:bodyPr/>
          <a:lstStyle>
            <a:lvl1pPr>
              <a:defRPr>
                <a:latin typeface="Bahnschrift SemiLight" panose="020B0502040204020203" pitchFamily="34" charset="0"/>
              </a:defRPr>
            </a:lvl1pPr>
            <a:lvl2pPr>
              <a:defRPr>
                <a:latin typeface="Bahnschrift SemiLight" panose="020B0502040204020203" pitchFamily="34" charset="0"/>
              </a:defRPr>
            </a:lvl2pPr>
            <a:lvl3pPr>
              <a:defRPr>
                <a:latin typeface="Bahnschrift SemiLight" panose="020B0502040204020203" pitchFamily="34" charset="0"/>
              </a:defRPr>
            </a:lvl3pPr>
            <a:lvl4pPr>
              <a:defRPr>
                <a:latin typeface="Bahnschrift SemiLight" panose="020B0502040204020203" pitchFamily="34" charset="0"/>
              </a:defRPr>
            </a:lvl4pPr>
            <a:lvl5pPr>
              <a:defRPr>
                <a:latin typeface="Bahnschrift SemiLight" panose="020B0502040204020203" pitchFamily="34" charset="0"/>
              </a:defRPr>
            </a:lvl5pPr>
          </a:lstStyle>
          <a:p>
            <a:pPr lvl="0"/>
            <a:r>
              <a:rPr lang="hr-HR" dirty="0"/>
              <a:t>Kliknite da biste uredili matrice</a:t>
            </a:r>
          </a:p>
        </p:txBody>
      </p:sp>
    </p:spTree>
    <p:extLst>
      <p:ext uri="{BB962C8B-B14F-4D97-AF65-F5344CB8AC3E}">
        <p14:creationId xmlns:p14="http://schemas.microsoft.com/office/powerpoint/2010/main" val="40141549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6_Naslov i sadržaj">
    <p:spTree>
      <p:nvGrpSpPr>
        <p:cNvPr id="1" name=""/>
        <p:cNvGrpSpPr/>
        <p:nvPr/>
      </p:nvGrpSpPr>
      <p:grpSpPr>
        <a:xfrm>
          <a:off x="0" y="0"/>
          <a:ext cx="0" cy="0"/>
          <a:chOff x="0" y="0"/>
          <a:chExt cx="0" cy="0"/>
        </a:xfrm>
      </p:grpSpPr>
      <p:pic>
        <p:nvPicPr>
          <p:cNvPr id="7" name="Slika 6">
            <a:extLst>
              <a:ext uri="{FF2B5EF4-FFF2-40B4-BE49-F238E27FC236}">
                <a16:creationId xmlns:a16="http://schemas.microsoft.com/office/drawing/2014/main" id="{E1102532-B18A-F116-ED3D-C3E4F6576CC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428"/>
            <a:ext cx="12191998" cy="6857142"/>
          </a:xfrm>
          <a:prstGeom prst="rect">
            <a:avLst/>
          </a:prstGeom>
        </p:spPr>
      </p:pic>
      <p:sp>
        <p:nvSpPr>
          <p:cNvPr id="2" name="Naslov 1">
            <a:extLst>
              <a:ext uri="{FF2B5EF4-FFF2-40B4-BE49-F238E27FC236}">
                <a16:creationId xmlns:a16="http://schemas.microsoft.com/office/drawing/2014/main" id="{3476ACE7-458A-DB79-D9F2-688CE21D2DDA}"/>
              </a:ext>
            </a:extLst>
          </p:cNvPr>
          <p:cNvSpPr>
            <a:spLocks noGrp="1"/>
          </p:cNvSpPr>
          <p:nvPr>
            <p:ph type="title" hasCustomPrompt="1"/>
          </p:nvPr>
        </p:nvSpPr>
        <p:spPr/>
        <p:txBody>
          <a:bodyPr>
            <a:normAutofit/>
          </a:bodyPr>
          <a:lstStyle>
            <a:lvl1pPr algn="l">
              <a:defRPr sz="3600">
                <a:latin typeface="Bahnschrift SemiBold" panose="020B0502040204020203" pitchFamily="34" charset="0"/>
              </a:defRPr>
            </a:lvl1pPr>
          </a:lstStyle>
          <a:p>
            <a:r>
              <a:rPr lang="hr-HR" dirty="0"/>
              <a:t>EXERCISE</a:t>
            </a:r>
          </a:p>
        </p:txBody>
      </p:sp>
      <p:sp>
        <p:nvSpPr>
          <p:cNvPr id="3" name="Rezervirano mjesto sadržaja 2">
            <a:extLst>
              <a:ext uri="{FF2B5EF4-FFF2-40B4-BE49-F238E27FC236}">
                <a16:creationId xmlns:a16="http://schemas.microsoft.com/office/drawing/2014/main" id="{48EC462E-02D9-044A-298B-A009977EE7DD}"/>
              </a:ext>
            </a:extLst>
          </p:cNvPr>
          <p:cNvSpPr>
            <a:spLocks noGrp="1"/>
          </p:cNvSpPr>
          <p:nvPr>
            <p:ph idx="1"/>
          </p:nvPr>
        </p:nvSpPr>
        <p:spPr/>
        <p:txBody>
          <a:bodyPr/>
          <a:lstStyle>
            <a:lvl1pPr>
              <a:defRPr>
                <a:latin typeface="Bahnschrift SemiLight" panose="020B0502040204020203" pitchFamily="34" charset="0"/>
              </a:defRPr>
            </a:lvl1pPr>
            <a:lvl2pPr>
              <a:defRPr>
                <a:latin typeface="Bahnschrift SemiLight" panose="020B0502040204020203" pitchFamily="34" charset="0"/>
              </a:defRPr>
            </a:lvl2pPr>
            <a:lvl3pPr>
              <a:defRPr>
                <a:latin typeface="Bahnschrift SemiLight" panose="020B0502040204020203" pitchFamily="34" charset="0"/>
              </a:defRPr>
            </a:lvl3pPr>
            <a:lvl4pPr>
              <a:defRPr>
                <a:latin typeface="Bahnschrift SemiLight" panose="020B0502040204020203" pitchFamily="34" charset="0"/>
              </a:defRPr>
            </a:lvl4pPr>
            <a:lvl5pPr>
              <a:defRPr>
                <a:latin typeface="Bahnschrift SemiLight" panose="020B0502040204020203" pitchFamily="34" charset="0"/>
              </a:defRPr>
            </a:lvl5pPr>
          </a:lstStyle>
          <a:p>
            <a:pPr lvl="0"/>
            <a:r>
              <a:rPr lang="hr-HR" dirty="0"/>
              <a:t>Kliknite da biste uredili matrice</a:t>
            </a:r>
          </a:p>
        </p:txBody>
      </p:sp>
    </p:spTree>
    <p:extLst>
      <p:ext uri="{BB962C8B-B14F-4D97-AF65-F5344CB8AC3E}">
        <p14:creationId xmlns:p14="http://schemas.microsoft.com/office/powerpoint/2010/main" val="5753899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Rezervirano mjesto naslova 1">
            <a:extLst>
              <a:ext uri="{FF2B5EF4-FFF2-40B4-BE49-F238E27FC236}">
                <a16:creationId xmlns:a16="http://schemas.microsoft.com/office/drawing/2014/main" id="{1B650DF9-2458-1434-6EFF-3D965EDC4A3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hr-HR" dirty="0"/>
              <a:t>Kliknite da biste uredili stil naslova matrice</a:t>
            </a:r>
          </a:p>
        </p:txBody>
      </p:sp>
      <p:sp>
        <p:nvSpPr>
          <p:cNvPr id="3" name="Rezervirano mjesto teksta 2">
            <a:extLst>
              <a:ext uri="{FF2B5EF4-FFF2-40B4-BE49-F238E27FC236}">
                <a16:creationId xmlns:a16="http://schemas.microsoft.com/office/drawing/2014/main" id="{76C6E5EE-2B8F-9019-690C-3AF0A69B8CC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hr-HR"/>
              <a:t>Kliknite da biste uredili matrice</a:t>
            </a:r>
          </a:p>
          <a:p>
            <a:pPr lvl="1"/>
            <a:r>
              <a:rPr lang="hr-HR"/>
              <a:t>Druga razina</a:t>
            </a:r>
          </a:p>
          <a:p>
            <a:pPr lvl="2"/>
            <a:r>
              <a:rPr lang="hr-HR"/>
              <a:t>Treća razina</a:t>
            </a:r>
          </a:p>
          <a:p>
            <a:pPr lvl="3"/>
            <a:r>
              <a:rPr lang="hr-HR"/>
              <a:t>Četvrta razina</a:t>
            </a:r>
          </a:p>
          <a:p>
            <a:pPr lvl="4"/>
            <a:r>
              <a:rPr lang="hr-HR"/>
              <a:t>Peta razina stilove teksta</a:t>
            </a:r>
          </a:p>
        </p:txBody>
      </p:sp>
      <p:sp>
        <p:nvSpPr>
          <p:cNvPr id="4" name="Rezervirano mjesto datuma 3">
            <a:extLst>
              <a:ext uri="{FF2B5EF4-FFF2-40B4-BE49-F238E27FC236}">
                <a16:creationId xmlns:a16="http://schemas.microsoft.com/office/drawing/2014/main" id="{470CF1CA-F427-A5AF-96AA-671002CD74C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963B997-549E-41F4-A1E4-B0CF42B49EF1}" type="datetimeFigureOut">
              <a:rPr lang="hr-HR" smtClean="0"/>
              <a:t>19.5.2025.</a:t>
            </a:fld>
            <a:endParaRPr lang="hr-HR"/>
          </a:p>
        </p:txBody>
      </p:sp>
      <p:sp>
        <p:nvSpPr>
          <p:cNvPr id="5" name="Rezervirano mjesto podnožja 4">
            <a:extLst>
              <a:ext uri="{FF2B5EF4-FFF2-40B4-BE49-F238E27FC236}">
                <a16:creationId xmlns:a16="http://schemas.microsoft.com/office/drawing/2014/main" id="{8D829544-1FE5-4ED0-6A51-373B245680A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hr-HR"/>
          </a:p>
        </p:txBody>
      </p:sp>
      <p:sp>
        <p:nvSpPr>
          <p:cNvPr id="6" name="Rezervirano mjesto broja slajda 5">
            <a:extLst>
              <a:ext uri="{FF2B5EF4-FFF2-40B4-BE49-F238E27FC236}">
                <a16:creationId xmlns:a16="http://schemas.microsoft.com/office/drawing/2014/main" id="{33A67201-5F88-A086-59F5-4A06FA6BE09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ACDD723-16A0-42C8-A963-6C8D73A0AD48}" type="slidenum">
              <a:rPr lang="hr-HR" smtClean="0"/>
              <a:t>‹#›</a:t>
            </a:fld>
            <a:endParaRPr lang="hr-HR"/>
          </a:p>
        </p:txBody>
      </p:sp>
    </p:spTree>
    <p:extLst>
      <p:ext uri="{BB962C8B-B14F-4D97-AF65-F5344CB8AC3E}">
        <p14:creationId xmlns:p14="http://schemas.microsoft.com/office/powerpoint/2010/main" val="897513809"/>
      </p:ext>
    </p:extLst>
  </p:cSld>
  <p:clrMap bg1="lt1" tx1="dk1" bg2="lt2" tx2="dk2" accent1="accent1" accent2="accent2" accent3="accent3" accent4="accent4" accent5="accent5" accent6="accent6" hlink="hlink" folHlink="folHlink"/>
  <p:sldLayoutIdLst>
    <p:sldLayoutId id="2147483649" r:id="rId1"/>
    <p:sldLayoutId id="2147483664" r:id="rId2"/>
    <p:sldLayoutId id="2147483650" r:id="rId3"/>
    <p:sldLayoutId id="2147483659" r:id="rId4"/>
    <p:sldLayoutId id="2147483665" r:id="rId5"/>
    <p:sldLayoutId id="2147483651" r:id="rId6"/>
    <p:sldLayoutId id="2147483660" r:id="rId7"/>
    <p:sldLayoutId id="2147483670" r:id="rId8"/>
    <p:sldLayoutId id="2147483671" r:id="rId9"/>
    <p:sldLayoutId id="2147483672" r:id="rId10"/>
    <p:sldLayoutId id="2147483673" r:id="rId11"/>
    <p:sldLayoutId id="2147483674" r:id="rId12"/>
    <p:sldLayoutId id="2147483675" r:id="rId13"/>
    <p:sldLayoutId id="2147483669"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sr-Latn-R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16.png"/></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18.png"/></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hyperlink" Target="https://git-scm.com/docs/git-clone" TargetMode="External"/><Relationship Id="rId2" Type="http://schemas.openxmlformats.org/officeDocument/2006/relationships/hyperlink" Target="https://docs.github.com/en/get-started/quickstart/hello-world" TargetMode="Externa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Naslov 3">
            <a:extLst>
              <a:ext uri="{FF2B5EF4-FFF2-40B4-BE49-F238E27FC236}">
                <a16:creationId xmlns:a16="http://schemas.microsoft.com/office/drawing/2014/main" id="{4022C4E9-1E70-8866-3479-A24FD93D0CAC}"/>
              </a:ext>
            </a:extLst>
          </p:cNvPr>
          <p:cNvSpPr>
            <a:spLocks noGrp="1"/>
          </p:cNvSpPr>
          <p:nvPr>
            <p:ph type="ctrTitle"/>
          </p:nvPr>
        </p:nvSpPr>
        <p:spPr/>
        <p:txBody>
          <a:bodyPr/>
          <a:lstStyle/>
          <a:p>
            <a:r>
              <a:rPr lang="en-US" dirty="0"/>
              <a:t>GIT</a:t>
            </a:r>
            <a:endParaRPr lang="hr-HR" dirty="0"/>
          </a:p>
        </p:txBody>
      </p:sp>
      <p:sp>
        <p:nvSpPr>
          <p:cNvPr id="5" name="Podnaslov 4">
            <a:extLst>
              <a:ext uri="{FF2B5EF4-FFF2-40B4-BE49-F238E27FC236}">
                <a16:creationId xmlns:a16="http://schemas.microsoft.com/office/drawing/2014/main" id="{2D59F4E1-B531-21D4-1874-34304F7DAD4F}"/>
              </a:ext>
            </a:extLst>
          </p:cNvPr>
          <p:cNvSpPr>
            <a:spLocks noGrp="1"/>
          </p:cNvSpPr>
          <p:nvPr>
            <p:ph type="subTitle" idx="1"/>
          </p:nvPr>
        </p:nvSpPr>
        <p:spPr/>
        <p:txBody>
          <a:bodyPr/>
          <a:lstStyle/>
          <a:p>
            <a:r>
              <a:rPr lang="en-US" dirty="0">
                <a:latin typeface="Bahnschrift SemiLight" panose="020B0502040204020203" pitchFamily="34" charset="0"/>
              </a:rPr>
              <a:t>Version</a:t>
            </a:r>
            <a:r>
              <a:rPr lang="en-US" dirty="0"/>
              <a:t> control system</a:t>
            </a:r>
          </a:p>
        </p:txBody>
      </p:sp>
    </p:spTree>
    <p:extLst>
      <p:ext uri="{BB962C8B-B14F-4D97-AF65-F5344CB8AC3E}">
        <p14:creationId xmlns:p14="http://schemas.microsoft.com/office/powerpoint/2010/main" val="4955189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C6D607-80CA-12EE-36FE-B5235F2A916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0DE23B6-06B6-B6AB-4FA1-F10769E2350B}"/>
              </a:ext>
            </a:extLst>
          </p:cNvPr>
          <p:cNvSpPr>
            <a:spLocks noGrp="1"/>
          </p:cNvSpPr>
          <p:nvPr>
            <p:ph type="title"/>
          </p:nvPr>
        </p:nvSpPr>
        <p:spPr/>
        <p:txBody>
          <a:bodyPr/>
          <a:lstStyle/>
          <a:p>
            <a:r>
              <a:rPr lang="en-US" dirty="0"/>
              <a:t>GIT</a:t>
            </a:r>
            <a:endParaRPr lang="hr-HR" dirty="0"/>
          </a:p>
        </p:txBody>
      </p:sp>
      <p:sp>
        <p:nvSpPr>
          <p:cNvPr id="2" name="Content Placeholder 2">
            <a:extLst>
              <a:ext uri="{FF2B5EF4-FFF2-40B4-BE49-F238E27FC236}">
                <a16:creationId xmlns:a16="http://schemas.microsoft.com/office/drawing/2014/main" id="{6E9E4B3A-188E-0A72-F0E2-7ECDA9270899}"/>
              </a:ext>
            </a:extLst>
          </p:cNvPr>
          <p:cNvSpPr txBox="1">
            <a:spLocks/>
          </p:cNvSpPr>
          <p:nvPr/>
        </p:nvSpPr>
        <p:spPr>
          <a:xfrm>
            <a:off x="1801148" y="2005992"/>
            <a:ext cx="3932237" cy="2224585"/>
          </a:xfrm>
          <a:prstGeom prst="rect">
            <a:avLst/>
          </a:prstGeom>
        </p:spPr>
        <p:txBody>
          <a:bodyPr vert="horz" lIns="91440" tIns="45720" rIns="91440" bIns="45720" rtlCol="0">
            <a:normAutofit fontScale="92500" lnSpcReduction="20000"/>
          </a:bodyPr>
          <a:lstStyle>
            <a:lvl1pPr marL="368300" indent="-352425" algn="l" defTabSz="914400" rtl="0" eaLnBrk="1" latinLnBrk="0" hangingPunct="1">
              <a:lnSpc>
                <a:spcPct val="90000"/>
              </a:lnSpc>
              <a:spcBef>
                <a:spcPts val="600"/>
              </a:spcBef>
              <a:spcAft>
                <a:spcPts val="600"/>
              </a:spcAft>
              <a:buClr>
                <a:schemeClr val="accent2"/>
              </a:buClr>
              <a:buFont typeface="Wingdings" pitchFamily="2" charset="2"/>
              <a:buChar char="§"/>
              <a:tabLst/>
              <a:defRPr sz="2400" kern="1200">
                <a:solidFill>
                  <a:schemeClr val="tx1"/>
                </a:solidFill>
                <a:latin typeface="+mn-lt"/>
                <a:ea typeface="Open Sans" panose="020B0606030504020204" pitchFamily="34" charset="0"/>
                <a:cs typeface="Open Sans" panose="020B0606030504020204" pitchFamily="34" charset="0"/>
              </a:defRPr>
            </a:lvl1pPr>
            <a:lvl2pPr marL="771525" indent="-274638" algn="l" defTabSz="914400" rtl="0" eaLnBrk="1" latinLnBrk="0" hangingPunct="1">
              <a:lnSpc>
                <a:spcPct val="90000"/>
              </a:lnSpc>
              <a:spcBef>
                <a:spcPts val="600"/>
              </a:spcBef>
              <a:spcAft>
                <a:spcPts val="600"/>
              </a:spcAft>
              <a:buClr>
                <a:schemeClr val="accent2"/>
              </a:buClr>
              <a:buFont typeface="Wingdings" pitchFamily="2" charset="2"/>
              <a:buChar char="§"/>
              <a:tabLst/>
              <a:defRPr sz="2200" kern="1200">
                <a:solidFill>
                  <a:schemeClr val="tx1"/>
                </a:solidFill>
                <a:latin typeface="+mn-lt"/>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600"/>
              </a:spcBef>
              <a:spcAft>
                <a:spcPts val="600"/>
              </a:spcAft>
              <a:buClr>
                <a:schemeClr val="accent2"/>
              </a:buClr>
              <a:buFont typeface="Wingdings" pitchFamily="2" charset="2"/>
              <a:buChar char="§"/>
              <a:defRPr sz="2000" kern="1200">
                <a:solidFill>
                  <a:schemeClr val="tx1"/>
                </a:solidFill>
                <a:latin typeface="+mn-lt"/>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600"/>
              </a:spcBef>
              <a:spcAft>
                <a:spcPts val="600"/>
              </a:spcAft>
              <a:buClr>
                <a:schemeClr val="accent2"/>
              </a:buClr>
              <a:buFont typeface="Wingdings" pitchFamily="2" charset="2"/>
              <a:buChar char="§"/>
              <a:defRPr sz="1800" kern="1200">
                <a:solidFill>
                  <a:schemeClr val="tx1"/>
                </a:solidFill>
                <a:latin typeface="+mn-lt"/>
                <a:ea typeface="Open Sans" panose="020B0606030504020204" pitchFamily="34" charset="0"/>
                <a:cs typeface="Open Sans" panose="020B0606030504020204" pitchFamily="34" charset="0"/>
              </a:defRPr>
            </a:lvl4pPr>
            <a:lvl5pPr marL="1960563" indent="-225425" algn="l" defTabSz="914400" rtl="0" eaLnBrk="1" latinLnBrk="0" hangingPunct="1">
              <a:lnSpc>
                <a:spcPct val="90000"/>
              </a:lnSpc>
              <a:spcBef>
                <a:spcPts val="600"/>
              </a:spcBef>
              <a:spcAft>
                <a:spcPts val="600"/>
              </a:spcAft>
              <a:buClr>
                <a:schemeClr val="accent2"/>
              </a:buClr>
              <a:buFont typeface="Wingdings" pitchFamily="2" charset="2"/>
              <a:buChar char="§"/>
              <a:tabLst/>
              <a:defRPr sz="1600" kern="1200">
                <a:solidFill>
                  <a:schemeClr val="tx1"/>
                </a:solidFill>
                <a:latin typeface="+mn-lt"/>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5875" indent="0">
              <a:buNone/>
            </a:pPr>
            <a:r>
              <a:rPr lang="en-US" dirty="0">
                <a:latin typeface="Bahnschrift SemiLight" panose="020B0502040204020203" pitchFamily="34" charset="0"/>
              </a:rPr>
              <a:t>🔹 Git is the most popular version control system, which allows you to track changes to your code and make it easier to work with your team
👉 Git allows you to revert to any previous version!</a:t>
            </a:r>
            <a:endParaRPr lang="pt-BR" dirty="0">
              <a:latin typeface="Bahnschrift SemiLight" panose="020B0502040204020203" pitchFamily="34" charset="0"/>
            </a:endParaRPr>
          </a:p>
        </p:txBody>
      </p:sp>
      <p:sp>
        <p:nvSpPr>
          <p:cNvPr id="5" name="Content Placeholder 2">
            <a:extLst>
              <a:ext uri="{FF2B5EF4-FFF2-40B4-BE49-F238E27FC236}">
                <a16:creationId xmlns:a16="http://schemas.microsoft.com/office/drawing/2014/main" id="{5B915964-F90E-1992-2317-93BB2A47006C}"/>
              </a:ext>
            </a:extLst>
          </p:cNvPr>
          <p:cNvSpPr txBox="1">
            <a:spLocks/>
          </p:cNvSpPr>
          <p:nvPr/>
        </p:nvSpPr>
        <p:spPr>
          <a:xfrm>
            <a:off x="6245098" y="2005992"/>
            <a:ext cx="3932237" cy="2224585"/>
          </a:xfrm>
          <a:prstGeom prst="rect">
            <a:avLst/>
          </a:prstGeom>
        </p:spPr>
        <p:txBody>
          <a:bodyPr vert="horz" lIns="91440" tIns="45720" rIns="91440" bIns="45720" rtlCol="0">
            <a:normAutofit fontScale="85000" lnSpcReduction="20000"/>
          </a:bodyPr>
          <a:lstStyle>
            <a:lvl1pPr marL="368300" indent="-352425" algn="l" defTabSz="914400" rtl="0" eaLnBrk="1" latinLnBrk="0" hangingPunct="1">
              <a:lnSpc>
                <a:spcPct val="90000"/>
              </a:lnSpc>
              <a:spcBef>
                <a:spcPts val="600"/>
              </a:spcBef>
              <a:spcAft>
                <a:spcPts val="600"/>
              </a:spcAft>
              <a:buClr>
                <a:schemeClr val="accent2"/>
              </a:buClr>
              <a:buFont typeface="Wingdings" pitchFamily="2" charset="2"/>
              <a:buChar char="§"/>
              <a:tabLst/>
              <a:defRPr sz="2400" kern="1200">
                <a:solidFill>
                  <a:schemeClr val="tx1"/>
                </a:solidFill>
                <a:latin typeface="+mn-lt"/>
                <a:ea typeface="Open Sans" panose="020B0606030504020204" pitchFamily="34" charset="0"/>
                <a:cs typeface="Open Sans" panose="020B0606030504020204" pitchFamily="34" charset="0"/>
              </a:defRPr>
            </a:lvl1pPr>
            <a:lvl2pPr marL="771525" indent="-274638" algn="l" defTabSz="914400" rtl="0" eaLnBrk="1" latinLnBrk="0" hangingPunct="1">
              <a:lnSpc>
                <a:spcPct val="90000"/>
              </a:lnSpc>
              <a:spcBef>
                <a:spcPts val="600"/>
              </a:spcBef>
              <a:spcAft>
                <a:spcPts val="600"/>
              </a:spcAft>
              <a:buClr>
                <a:schemeClr val="accent2"/>
              </a:buClr>
              <a:buFont typeface="Wingdings" pitchFamily="2" charset="2"/>
              <a:buChar char="§"/>
              <a:tabLst/>
              <a:defRPr sz="2200" kern="1200">
                <a:solidFill>
                  <a:schemeClr val="tx1"/>
                </a:solidFill>
                <a:latin typeface="+mn-lt"/>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600"/>
              </a:spcBef>
              <a:spcAft>
                <a:spcPts val="600"/>
              </a:spcAft>
              <a:buClr>
                <a:schemeClr val="accent2"/>
              </a:buClr>
              <a:buFont typeface="Wingdings" pitchFamily="2" charset="2"/>
              <a:buChar char="§"/>
              <a:defRPr sz="2000" kern="1200">
                <a:solidFill>
                  <a:schemeClr val="tx1"/>
                </a:solidFill>
                <a:latin typeface="+mn-lt"/>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600"/>
              </a:spcBef>
              <a:spcAft>
                <a:spcPts val="600"/>
              </a:spcAft>
              <a:buClr>
                <a:schemeClr val="accent2"/>
              </a:buClr>
              <a:buFont typeface="Wingdings" pitchFamily="2" charset="2"/>
              <a:buChar char="§"/>
              <a:defRPr sz="1800" kern="1200">
                <a:solidFill>
                  <a:schemeClr val="tx1"/>
                </a:solidFill>
                <a:latin typeface="+mn-lt"/>
                <a:ea typeface="Open Sans" panose="020B0606030504020204" pitchFamily="34" charset="0"/>
                <a:cs typeface="Open Sans" panose="020B0606030504020204" pitchFamily="34" charset="0"/>
              </a:defRPr>
            </a:lvl4pPr>
            <a:lvl5pPr marL="1960563" indent="-225425" algn="l" defTabSz="914400" rtl="0" eaLnBrk="1" latinLnBrk="0" hangingPunct="1">
              <a:lnSpc>
                <a:spcPct val="90000"/>
              </a:lnSpc>
              <a:spcBef>
                <a:spcPts val="600"/>
              </a:spcBef>
              <a:spcAft>
                <a:spcPts val="600"/>
              </a:spcAft>
              <a:buClr>
                <a:schemeClr val="accent2"/>
              </a:buClr>
              <a:buFont typeface="Wingdings" pitchFamily="2" charset="2"/>
              <a:buChar char="§"/>
              <a:tabLst/>
              <a:defRPr sz="1600" kern="1200">
                <a:solidFill>
                  <a:schemeClr val="tx1"/>
                </a:solidFill>
                <a:latin typeface="+mn-lt"/>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5875" indent="0">
              <a:buNone/>
            </a:pPr>
            <a:r>
              <a:rPr lang="en-US" b="1" dirty="0">
                <a:latin typeface="Bahnschrift SemiLight" panose="020B0502040204020203" pitchFamily="34" charset="0"/>
              </a:rPr>
              <a:t>Git uses snapshots of your code, so you can:
</a:t>
            </a:r>
            <a:br>
              <a:rPr lang="en-US" b="1" dirty="0">
                <a:latin typeface="Bahnschrift SemiLight" panose="020B0502040204020203" pitchFamily="34" charset="0"/>
              </a:rPr>
            </a:br>
            <a:r>
              <a:rPr lang="en-US" b="1" dirty="0">
                <a:latin typeface="Bahnschrift SemiLight" panose="020B0502040204020203" pitchFamily="34" charset="0"/>
              </a:rPr>
              <a:t>✔ Compare the current code with old versions</a:t>
            </a:r>
            <a:br>
              <a:rPr lang="en-US" b="1" dirty="0">
                <a:latin typeface="Bahnschrift SemiLight" panose="020B0502040204020203" pitchFamily="34" charset="0"/>
              </a:rPr>
            </a:br>
            <a:r>
              <a:rPr lang="en-US" b="1" dirty="0">
                <a:latin typeface="Bahnschrift SemiLight" panose="020B0502040204020203" pitchFamily="34" charset="0"/>
              </a:rPr>
              <a:t>✔ Revert to any previous version</a:t>
            </a:r>
            <a:br>
              <a:rPr lang="en-US" b="1" dirty="0">
                <a:latin typeface="Bahnschrift SemiLight" panose="020B0502040204020203" pitchFamily="34" charset="0"/>
              </a:rPr>
            </a:br>
            <a:r>
              <a:rPr lang="en-US" b="1" dirty="0">
                <a:latin typeface="Bahnschrift SemiLight" panose="020B0502040204020203" pitchFamily="34" charset="0"/>
              </a:rPr>
              <a:t>✔ Work with a team without worrying about data loss.</a:t>
            </a:r>
            <a:endParaRPr lang="hr-HR" dirty="0">
              <a:latin typeface="Bahnschrift SemiLight" panose="020B0502040204020203" pitchFamily="34" charset="0"/>
            </a:endParaRPr>
          </a:p>
        </p:txBody>
      </p:sp>
      <p:pic>
        <p:nvPicPr>
          <p:cNvPr id="6" name="Picture 5">
            <a:extLst>
              <a:ext uri="{FF2B5EF4-FFF2-40B4-BE49-F238E27FC236}">
                <a16:creationId xmlns:a16="http://schemas.microsoft.com/office/drawing/2014/main" id="{C688EEE8-2194-2487-3DCC-7D0E04744E82}"/>
              </a:ext>
            </a:extLst>
          </p:cNvPr>
          <p:cNvPicPr>
            <a:picLocks noChangeAspect="1"/>
          </p:cNvPicPr>
          <p:nvPr/>
        </p:nvPicPr>
        <p:blipFill>
          <a:blip r:embed="rId3"/>
          <a:stretch>
            <a:fillRect/>
          </a:stretch>
        </p:blipFill>
        <p:spPr>
          <a:xfrm>
            <a:off x="2525725" y="4432457"/>
            <a:ext cx="6415319" cy="1982491"/>
          </a:xfrm>
          <a:prstGeom prst="rect">
            <a:avLst/>
          </a:prstGeom>
        </p:spPr>
      </p:pic>
    </p:spTree>
    <p:extLst>
      <p:ext uri="{BB962C8B-B14F-4D97-AF65-F5344CB8AC3E}">
        <p14:creationId xmlns:p14="http://schemas.microsoft.com/office/powerpoint/2010/main" val="17679563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5DEEF3-E06E-37B2-0477-9948683B4D2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C530C40-D846-E939-5C49-BE1CBB97749A}"/>
              </a:ext>
            </a:extLst>
          </p:cNvPr>
          <p:cNvSpPr>
            <a:spLocks noGrp="1"/>
          </p:cNvSpPr>
          <p:nvPr>
            <p:ph type="title"/>
          </p:nvPr>
        </p:nvSpPr>
        <p:spPr/>
        <p:txBody>
          <a:bodyPr/>
          <a:lstStyle/>
          <a:p>
            <a:r>
              <a:rPr lang="en-US" dirty="0"/>
              <a:t>GIT - EXERCISE</a:t>
            </a:r>
            <a:endParaRPr lang="hr-HR" dirty="0"/>
          </a:p>
        </p:txBody>
      </p:sp>
      <p:sp>
        <p:nvSpPr>
          <p:cNvPr id="4" name="Text Placeholder 5">
            <a:extLst>
              <a:ext uri="{FF2B5EF4-FFF2-40B4-BE49-F238E27FC236}">
                <a16:creationId xmlns:a16="http://schemas.microsoft.com/office/drawing/2014/main" id="{B0E809BB-945D-1179-05F8-FC3BF336767D}"/>
              </a:ext>
            </a:extLst>
          </p:cNvPr>
          <p:cNvSpPr txBox="1">
            <a:spLocks/>
          </p:cNvSpPr>
          <p:nvPr/>
        </p:nvSpPr>
        <p:spPr>
          <a:xfrm>
            <a:off x="884238" y="2759720"/>
            <a:ext cx="3932237" cy="316165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latin typeface="Bahnschrift SemiLight" panose="020B0502040204020203" pitchFamily="34" charset="0"/>
              </a:rPr>
              <a:t>- Create an account on GitHub
- Install git on your computer</a:t>
            </a:r>
          </a:p>
        </p:txBody>
      </p:sp>
      <p:pic>
        <p:nvPicPr>
          <p:cNvPr id="8" name="Picture 7">
            <a:extLst>
              <a:ext uri="{FF2B5EF4-FFF2-40B4-BE49-F238E27FC236}">
                <a16:creationId xmlns:a16="http://schemas.microsoft.com/office/drawing/2014/main" id="{D2162FDE-4664-6847-C13E-8D1C836A7191}"/>
              </a:ext>
            </a:extLst>
          </p:cNvPr>
          <p:cNvPicPr>
            <a:picLocks noChangeAspect="1"/>
          </p:cNvPicPr>
          <p:nvPr/>
        </p:nvPicPr>
        <p:blipFill>
          <a:blip r:embed="rId3"/>
          <a:stretch>
            <a:fillRect/>
          </a:stretch>
        </p:blipFill>
        <p:spPr>
          <a:xfrm>
            <a:off x="5966895" y="2660667"/>
            <a:ext cx="5340867" cy="2047819"/>
          </a:xfrm>
          <a:prstGeom prst="rect">
            <a:avLst/>
          </a:prstGeom>
        </p:spPr>
      </p:pic>
    </p:spTree>
    <p:extLst>
      <p:ext uri="{BB962C8B-B14F-4D97-AF65-F5344CB8AC3E}">
        <p14:creationId xmlns:p14="http://schemas.microsoft.com/office/powerpoint/2010/main" val="10180941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5D9990-D24B-1024-DA75-85CA4631CC9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3BCCF88-2170-CC09-FCEF-345CC38D4A27}"/>
              </a:ext>
            </a:extLst>
          </p:cNvPr>
          <p:cNvSpPr>
            <a:spLocks noGrp="1"/>
          </p:cNvSpPr>
          <p:nvPr>
            <p:ph type="title"/>
          </p:nvPr>
        </p:nvSpPr>
        <p:spPr/>
        <p:txBody>
          <a:bodyPr/>
          <a:lstStyle/>
          <a:p>
            <a:r>
              <a:rPr lang="en-US" dirty="0"/>
              <a:t>GIT - .GITIGNORE</a:t>
            </a:r>
            <a:endParaRPr lang="hr-HR" dirty="0"/>
          </a:p>
        </p:txBody>
      </p:sp>
      <p:pic>
        <p:nvPicPr>
          <p:cNvPr id="2" name="Picture 1">
            <a:extLst>
              <a:ext uri="{FF2B5EF4-FFF2-40B4-BE49-F238E27FC236}">
                <a16:creationId xmlns:a16="http://schemas.microsoft.com/office/drawing/2014/main" id="{C52804BA-AEB7-1D18-2159-3D9A85C68A4C}"/>
              </a:ext>
            </a:extLst>
          </p:cNvPr>
          <p:cNvPicPr>
            <a:picLocks noChangeAspect="1"/>
          </p:cNvPicPr>
          <p:nvPr/>
        </p:nvPicPr>
        <p:blipFill>
          <a:blip r:embed="rId3"/>
          <a:stretch>
            <a:fillRect/>
          </a:stretch>
        </p:blipFill>
        <p:spPr>
          <a:xfrm>
            <a:off x="7461583" y="2215219"/>
            <a:ext cx="4230128" cy="2230289"/>
          </a:xfrm>
          <a:prstGeom prst="rect">
            <a:avLst/>
          </a:prstGeom>
        </p:spPr>
      </p:pic>
      <p:sp>
        <p:nvSpPr>
          <p:cNvPr id="7" name="TextBox 6">
            <a:extLst>
              <a:ext uri="{FF2B5EF4-FFF2-40B4-BE49-F238E27FC236}">
                <a16:creationId xmlns:a16="http://schemas.microsoft.com/office/drawing/2014/main" id="{56C9D916-9D35-57B1-E731-747D6A485FD4}"/>
              </a:ext>
            </a:extLst>
          </p:cNvPr>
          <p:cNvSpPr txBox="1"/>
          <p:nvPr/>
        </p:nvSpPr>
        <p:spPr>
          <a:xfrm>
            <a:off x="838200" y="2215219"/>
            <a:ext cx="5495258" cy="1938992"/>
          </a:xfrm>
          <a:prstGeom prst="rect">
            <a:avLst/>
          </a:prstGeom>
          <a:noFill/>
        </p:spPr>
        <p:txBody>
          <a:bodyPr wrap="square">
            <a:spAutoFit/>
          </a:bodyPr>
          <a:lstStyle/>
          <a:p>
            <a:r>
              <a:rPr lang="en-US" sz="2000" dirty="0">
                <a:latin typeface="Bahnschrift SemiLight" panose="020B0502040204020203" pitchFamily="34" charset="0"/>
              </a:rPr>
              <a:t>👉 We use it to prevent certain files from being added to the Git repository. This is extremely important to protect sensitive data (API keys, passwords, private settings) and avoid unnecessary sharing of local settings with the rest of the team</a:t>
            </a:r>
            <a:endParaRPr lang="hr-HR" sz="2000" dirty="0">
              <a:latin typeface="Bahnschrift SemiLight" panose="020B0502040204020203" pitchFamily="34" charset="0"/>
            </a:endParaRPr>
          </a:p>
        </p:txBody>
      </p:sp>
      <p:pic>
        <p:nvPicPr>
          <p:cNvPr id="10" name="Picture 9">
            <a:extLst>
              <a:ext uri="{FF2B5EF4-FFF2-40B4-BE49-F238E27FC236}">
                <a16:creationId xmlns:a16="http://schemas.microsoft.com/office/drawing/2014/main" id="{B35D7547-56F1-5DDC-89C9-1CC56B36422E}"/>
              </a:ext>
            </a:extLst>
          </p:cNvPr>
          <p:cNvPicPr>
            <a:picLocks noChangeAspect="1"/>
          </p:cNvPicPr>
          <p:nvPr/>
        </p:nvPicPr>
        <p:blipFill>
          <a:blip r:embed="rId4"/>
          <a:stretch>
            <a:fillRect/>
          </a:stretch>
        </p:blipFill>
        <p:spPr>
          <a:xfrm>
            <a:off x="838200" y="4501876"/>
            <a:ext cx="6194293" cy="1938992"/>
          </a:xfrm>
          <a:prstGeom prst="rect">
            <a:avLst/>
          </a:prstGeom>
        </p:spPr>
      </p:pic>
    </p:spTree>
    <p:extLst>
      <p:ext uri="{BB962C8B-B14F-4D97-AF65-F5344CB8AC3E}">
        <p14:creationId xmlns:p14="http://schemas.microsoft.com/office/powerpoint/2010/main" val="18173639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15DB33-A213-91EA-01EC-2470738A386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A0868F6-AC22-ACA1-458B-A1C1DB7F1C44}"/>
              </a:ext>
            </a:extLst>
          </p:cNvPr>
          <p:cNvSpPr>
            <a:spLocks noGrp="1"/>
          </p:cNvSpPr>
          <p:nvPr>
            <p:ph type="title"/>
          </p:nvPr>
        </p:nvSpPr>
        <p:spPr/>
        <p:txBody>
          <a:bodyPr/>
          <a:lstStyle/>
          <a:p>
            <a:r>
              <a:rPr lang="en-US" dirty="0"/>
              <a:t>GIT - COMMANDS</a:t>
            </a:r>
            <a:endParaRPr lang="hr-HR" dirty="0"/>
          </a:p>
        </p:txBody>
      </p:sp>
      <p:pic>
        <p:nvPicPr>
          <p:cNvPr id="5" name="Picture 4">
            <a:extLst>
              <a:ext uri="{FF2B5EF4-FFF2-40B4-BE49-F238E27FC236}">
                <a16:creationId xmlns:a16="http://schemas.microsoft.com/office/drawing/2014/main" id="{70368D7F-F4FD-58BF-2947-BDC36DB303E3}"/>
              </a:ext>
            </a:extLst>
          </p:cNvPr>
          <p:cNvPicPr>
            <a:picLocks noChangeAspect="1"/>
          </p:cNvPicPr>
          <p:nvPr/>
        </p:nvPicPr>
        <p:blipFill>
          <a:blip r:embed="rId3"/>
          <a:stretch>
            <a:fillRect/>
          </a:stretch>
        </p:blipFill>
        <p:spPr>
          <a:xfrm>
            <a:off x="6096000" y="2178050"/>
            <a:ext cx="4943475" cy="3609975"/>
          </a:xfrm>
          <a:prstGeom prst="rect">
            <a:avLst/>
          </a:prstGeom>
        </p:spPr>
      </p:pic>
      <p:pic>
        <p:nvPicPr>
          <p:cNvPr id="8" name="Picture 7">
            <a:extLst>
              <a:ext uri="{FF2B5EF4-FFF2-40B4-BE49-F238E27FC236}">
                <a16:creationId xmlns:a16="http://schemas.microsoft.com/office/drawing/2014/main" id="{EB52F72C-8B5B-ECD5-B766-F588B8824268}"/>
              </a:ext>
            </a:extLst>
          </p:cNvPr>
          <p:cNvPicPr>
            <a:picLocks noChangeAspect="1"/>
          </p:cNvPicPr>
          <p:nvPr/>
        </p:nvPicPr>
        <p:blipFill>
          <a:blip r:embed="rId4"/>
          <a:stretch>
            <a:fillRect/>
          </a:stretch>
        </p:blipFill>
        <p:spPr>
          <a:xfrm>
            <a:off x="981260" y="2174680"/>
            <a:ext cx="3911374" cy="2028955"/>
          </a:xfrm>
          <a:prstGeom prst="rect">
            <a:avLst/>
          </a:prstGeom>
        </p:spPr>
      </p:pic>
    </p:spTree>
    <p:extLst>
      <p:ext uri="{BB962C8B-B14F-4D97-AF65-F5344CB8AC3E}">
        <p14:creationId xmlns:p14="http://schemas.microsoft.com/office/powerpoint/2010/main" val="33118226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6B6A0B-18C5-31C7-18BC-6C3A4A63FAC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8B8C3C7-4B94-55B7-C797-1A8B0585C9A6}"/>
              </a:ext>
            </a:extLst>
          </p:cNvPr>
          <p:cNvSpPr>
            <a:spLocks noGrp="1"/>
          </p:cNvSpPr>
          <p:nvPr>
            <p:ph type="title"/>
          </p:nvPr>
        </p:nvSpPr>
        <p:spPr/>
        <p:txBody>
          <a:bodyPr/>
          <a:lstStyle/>
          <a:p>
            <a:r>
              <a:rPr lang="en-US" dirty="0"/>
              <a:t>GIT - EXERCISE</a:t>
            </a:r>
            <a:endParaRPr lang="hr-HR" dirty="0"/>
          </a:p>
        </p:txBody>
      </p:sp>
      <p:sp>
        <p:nvSpPr>
          <p:cNvPr id="4" name="Text Placeholder 5">
            <a:extLst>
              <a:ext uri="{FF2B5EF4-FFF2-40B4-BE49-F238E27FC236}">
                <a16:creationId xmlns:a16="http://schemas.microsoft.com/office/drawing/2014/main" id="{3A56485C-1974-F543-4573-E9F2E8689677}"/>
              </a:ext>
            </a:extLst>
          </p:cNvPr>
          <p:cNvSpPr txBox="1">
            <a:spLocks/>
          </p:cNvSpPr>
          <p:nvPr/>
        </p:nvSpPr>
        <p:spPr>
          <a:xfrm>
            <a:off x="884238" y="2759720"/>
            <a:ext cx="3932237" cy="316165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latin typeface="Bahnschrift SemiLight" panose="020B0502040204020203" pitchFamily="34" charset="0"/>
              </a:rPr>
              <a:t>✅ Create a local Git repository</a:t>
            </a:r>
            <a:br>
              <a:rPr lang="en-US" sz="2400" dirty="0">
                <a:latin typeface="Bahnschrift SemiLight" panose="020B0502040204020203" pitchFamily="34" charset="0"/>
              </a:rPr>
            </a:br>
            <a:r>
              <a:rPr lang="en-US" sz="2400" dirty="0">
                <a:latin typeface="Bahnschrift SemiLight" panose="020B0502040204020203" pitchFamily="34" charset="0"/>
              </a:rPr>
              <a:t>✅ Add and commit changes</a:t>
            </a:r>
            <a:br>
              <a:rPr lang="en-US" sz="2400" dirty="0">
                <a:latin typeface="Bahnschrift SemiLight" panose="020B0502040204020203" pitchFamily="34" charset="0"/>
              </a:rPr>
            </a:br>
            <a:r>
              <a:rPr lang="en-US" sz="2400" dirty="0">
                <a:latin typeface="Bahnschrift SemiLight" panose="020B0502040204020203" pitchFamily="34" charset="0"/>
              </a:rPr>
              <a:t>✅ View commit history</a:t>
            </a:r>
            <a:br>
              <a:rPr lang="en-US" sz="2400" dirty="0">
                <a:latin typeface="Bahnschrift SemiLight" panose="020B0502040204020203" pitchFamily="34" charset="0"/>
              </a:rPr>
            </a:br>
            <a:r>
              <a:rPr lang="en-US" sz="2400" dirty="0">
                <a:latin typeface="Bahnschrift SemiLight" panose="020B0502040204020203" pitchFamily="34" charset="0"/>
              </a:rPr>
              <a:t>✅ Revert to previous versions</a:t>
            </a:r>
            <a:br>
              <a:rPr lang="en-US" sz="2400" dirty="0">
                <a:latin typeface="Bahnschrift SemiLight" panose="020B0502040204020203" pitchFamily="34" charset="0"/>
              </a:rPr>
            </a:br>
            <a:r>
              <a:rPr lang="en-US" sz="2400" dirty="0">
                <a:latin typeface="Bahnschrift SemiLight" panose="020B0502040204020203" pitchFamily="34" charset="0"/>
              </a:rPr>
              <a:t>✅ Work with a remote repository on GitHub</a:t>
            </a:r>
          </a:p>
        </p:txBody>
      </p:sp>
      <p:pic>
        <p:nvPicPr>
          <p:cNvPr id="2" name="Picture 1">
            <a:extLst>
              <a:ext uri="{FF2B5EF4-FFF2-40B4-BE49-F238E27FC236}">
                <a16:creationId xmlns:a16="http://schemas.microsoft.com/office/drawing/2014/main" id="{F2C09D3B-ACCB-8738-E62B-96E8DDF5C5CE}"/>
              </a:ext>
            </a:extLst>
          </p:cNvPr>
          <p:cNvPicPr>
            <a:picLocks noChangeAspect="1"/>
          </p:cNvPicPr>
          <p:nvPr/>
        </p:nvPicPr>
        <p:blipFill>
          <a:blip r:embed="rId3"/>
          <a:stretch>
            <a:fillRect/>
          </a:stretch>
        </p:blipFill>
        <p:spPr>
          <a:xfrm>
            <a:off x="6166193" y="2962894"/>
            <a:ext cx="4995722" cy="2853007"/>
          </a:xfrm>
          <a:prstGeom prst="rect">
            <a:avLst/>
          </a:prstGeom>
        </p:spPr>
      </p:pic>
    </p:spTree>
    <p:extLst>
      <p:ext uri="{BB962C8B-B14F-4D97-AF65-F5344CB8AC3E}">
        <p14:creationId xmlns:p14="http://schemas.microsoft.com/office/powerpoint/2010/main" val="25889435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2F89180-3764-8F72-5D87-E5EBE10BD8EF}"/>
              </a:ext>
            </a:extLst>
          </p:cNvPr>
          <p:cNvSpPr>
            <a:spLocks noGrp="1"/>
          </p:cNvSpPr>
          <p:nvPr>
            <p:ph type="title"/>
          </p:nvPr>
        </p:nvSpPr>
        <p:spPr/>
        <p:txBody>
          <a:bodyPr/>
          <a:lstStyle/>
          <a:p>
            <a:endParaRPr lang="hr-HR"/>
          </a:p>
        </p:txBody>
      </p:sp>
      <p:sp>
        <p:nvSpPr>
          <p:cNvPr id="5" name="Content Placeholder 4">
            <a:extLst>
              <a:ext uri="{FF2B5EF4-FFF2-40B4-BE49-F238E27FC236}">
                <a16:creationId xmlns:a16="http://schemas.microsoft.com/office/drawing/2014/main" id="{D0C8618D-4D45-949C-C7EE-32D4EEA640B4}"/>
              </a:ext>
            </a:extLst>
          </p:cNvPr>
          <p:cNvSpPr>
            <a:spLocks noGrp="1"/>
          </p:cNvSpPr>
          <p:nvPr>
            <p:ph idx="1"/>
          </p:nvPr>
        </p:nvSpPr>
        <p:spPr/>
        <p:txBody>
          <a:bodyPr/>
          <a:lstStyle/>
          <a:p>
            <a:pPr>
              <a:buFont typeface="Arial" panose="020B0604020202020204" pitchFamily="34" charset="0"/>
              <a:buChar char="•"/>
            </a:pPr>
            <a:r>
              <a:rPr lang="en-US" dirty="0"/>
              <a:t>GitHub Docs – </a:t>
            </a:r>
            <a:r>
              <a:rPr lang="en-US" dirty="0">
                <a:hlinkClick r:id="rId2"/>
              </a:rPr>
              <a:t>Hello World Tutorial</a:t>
            </a:r>
            <a:endParaRPr lang="en-US" dirty="0"/>
          </a:p>
          <a:p>
            <a:pPr>
              <a:buFont typeface="Arial" panose="020B0604020202020204" pitchFamily="34" charset="0"/>
              <a:buChar char="•"/>
            </a:pPr>
            <a:r>
              <a:rPr lang="en-US" dirty="0"/>
              <a:t>Git SCM – </a:t>
            </a:r>
            <a:r>
              <a:rPr lang="en-US" dirty="0">
                <a:hlinkClick r:id="rId3"/>
              </a:rPr>
              <a:t>Cloning a Repository</a:t>
            </a:r>
            <a:endParaRPr lang="en-US" dirty="0"/>
          </a:p>
          <a:p>
            <a:pPr>
              <a:buFont typeface="Arial" panose="020B0604020202020204" pitchFamily="34" charset="0"/>
              <a:buChar char="•"/>
            </a:pPr>
            <a:r>
              <a:rPr lang="en-US" i="1" dirty="0"/>
              <a:t>Version Control with Git</a:t>
            </a:r>
            <a:r>
              <a:rPr lang="en-US" dirty="0"/>
              <a:t> by Jon </a:t>
            </a:r>
            <a:r>
              <a:rPr lang="en-US" dirty="0" err="1"/>
              <a:t>Loeliger</a:t>
            </a:r>
            <a:r>
              <a:rPr lang="en-US" dirty="0"/>
              <a:t> and Matthew McCullough</a:t>
            </a:r>
          </a:p>
          <a:p>
            <a:pPr>
              <a:buFont typeface="Arial" panose="020B0604020202020204" pitchFamily="34" charset="0"/>
              <a:buChar char="•"/>
            </a:pPr>
            <a:r>
              <a:rPr lang="en-US" i="1" dirty="0"/>
              <a:t>Git Magic</a:t>
            </a:r>
            <a:r>
              <a:rPr lang="en-US" dirty="0"/>
              <a:t> by Ben Lynn (free online book)</a:t>
            </a:r>
          </a:p>
          <a:p>
            <a:endParaRPr lang="hr-HR" dirty="0"/>
          </a:p>
        </p:txBody>
      </p:sp>
    </p:spTree>
    <p:extLst>
      <p:ext uri="{BB962C8B-B14F-4D97-AF65-F5344CB8AC3E}">
        <p14:creationId xmlns:p14="http://schemas.microsoft.com/office/powerpoint/2010/main" val="2253739301"/>
      </p:ext>
    </p:extLst>
  </p:cSld>
  <p:clrMapOvr>
    <a:masterClrMapping/>
  </p:clrMapOvr>
</p:sld>
</file>

<file path=ppt/theme/theme1.xml><?xml version="1.0" encoding="utf-8"?>
<a:theme xmlns:a="http://schemas.openxmlformats.org/drawingml/2006/main" name="Tema sustava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TM04033923[[fn=Depth]]</Template>
  <TotalTime>385</TotalTime>
  <Words>705</Words>
  <Application>Microsoft Office PowerPoint</Application>
  <PresentationFormat>Widescreen</PresentationFormat>
  <Paragraphs>69</Paragraphs>
  <Slides>7</Slides>
  <Notes>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7</vt:i4>
      </vt:variant>
    </vt:vector>
  </HeadingPairs>
  <TitlesOfParts>
    <vt:vector size="15" baseType="lpstr">
      <vt:lpstr>Arial</vt:lpstr>
      <vt:lpstr>Bahnschrift</vt:lpstr>
      <vt:lpstr>Bahnschrift SemiBold</vt:lpstr>
      <vt:lpstr>Bahnschrift SemiLight</vt:lpstr>
      <vt:lpstr>Calibri</vt:lpstr>
      <vt:lpstr>Calibri Light</vt:lpstr>
      <vt:lpstr>Montserrat</vt:lpstr>
      <vt:lpstr>Tema sustava Office</vt:lpstr>
      <vt:lpstr>GIT</vt:lpstr>
      <vt:lpstr>GIT</vt:lpstr>
      <vt:lpstr>GIT - EXERCISE</vt:lpstr>
      <vt:lpstr>GIT - .GITIGNORE</vt:lpstr>
      <vt:lpstr>GIT - COMMANDS</vt:lpstr>
      <vt:lpstr>GIT - EXERCISE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prezentacija</dc:title>
  <dc:creator>Božica Bajčić</dc:creator>
  <cp:lastModifiedBy>Dino Duvnjak</cp:lastModifiedBy>
  <cp:revision>90</cp:revision>
  <dcterms:created xsi:type="dcterms:W3CDTF">2024-02-12T13:35:47Z</dcterms:created>
  <dcterms:modified xsi:type="dcterms:W3CDTF">2025-05-19T05:39:51Z</dcterms:modified>
</cp:coreProperties>
</file>